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72" r:id="rId3"/>
    <p:sldMasterId id="2147483696" r:id="rId4"/>
    <p:sldMasterId id="2147483708" r:id="rId5"/>
  </p:sldMasterIdLst>
  <p:notesMasterIdLst>
    <p:notesMasterId r:id="rId35"/>
  </p:notesMasterIdLst>
  <p:sldIdLst>
    <p:sldId id="306" r:id="rId6"/>
    <p:sldId id="311" r:id="rId7"/>
    <p:sldId id="310" r:id="rId8"/>
    <p:sldId id="318" r:id="rId9"/>
    <p:sldId id="319" r:id="rId10"/>
    <p:sldId id="321" r:id="rId11"/>
    <p:sldId id="322" r:id="rId12"/>
    <p:sldId id="323" r:id="rId13"/>
    <p:sldId id="325" r:id="rId14"/>
    <p:sldId id="326" r:id="rId15"/>
    <p:sldId id="408" r:id="rId16"/>
    <p:sldId id="409" r:id="rId17"/>
    <p:sldId id="410" r:id="rId18"/>
    <p:sldId id="412" r:id="rId19"/>
    <p:sldId id="504" r:id="rId20"/>
    <p:sldId id="330" r:id="rId21"/>
    <p:sldId id="510" r:id="rId22"/>
    <p:sldId id="514" r:id="rId23"/>
    <p:sldId id="512" r:id="rId24"/>
    <p:sldId id="513" r:id="rId25"/>
    <p:sldId id="515" r:id="rId26"/>
    <p:sldId id="332" r:id="rId27"/>
    <p:sldId id="519" r:id="rId28"/>
    <p:sldId id="506" r:id="rId29"/>
    <p:sldId id="411" r:id="rId30"/>
    <p:sldId id="516" r:id="rId31"/>
    <p:sldId id="317" r:id="rId32"/>
    <p:sldId id="407" r:id="rId33"/>
    <p:sldId id="324" r:id="rId34"/>
  </p:sldIdLst>
  <p:sldSz cx="12192000" cy="6858000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05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94585"/>
  </p:normalViewPr>
  <p:slideViewPr>
    <p:cSldViewPr>
      <p:cViewPr varScale="1">
        <p:scale>
          <a:sx n="106" d="100"/>
          <a:sy n="106" d="100"/>
        </p:scale>
        <p:origin x="804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076" cy="463684"/>
          </a:xfrm>
          <a:prstGeom prst="rect">
            <a:avLst/>
          </a:prstGeom>
        </p:spPr>
        <p:txBody>
          <a:bodyPr vert="horz" lIns="89986" tIns="44993" rIns="89986" bIns="4499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443" y="0"/>
            <a:ext cx="3011076" cy="463684"/>
          </a:xfrm>
          <a:prstGeom prst="rect">
            <a:avLst/>
          </a:prstGeom>
        </p:spPr>
        <p:txBody>
          <a:bodyPr vert="horz" lIns="89986" tIns="44993" rIns="89986" bIns="44993" rtlCol="0"/>
          <a:lstStyle>
            <a:lvl1pPr algn="r">
              <a:defRPr sz="1200"/>
            </a:lvl1pPr>
          </a:lstStyle>
          <a:p>
            <a:fld id="{0BDE2CAD-F9C5-459F-A49C-9E69161E2E4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986" tIns="44993" rIns="89986" bIns="4499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385" y="4444157"/>
            <a:ext cx="5561306" cy="3637409"/>
          </a:xfrm>
          <a:prstGeom prst="rect">
            <a:avLst/>
          </a:prstGeom>
        </p:spPr>
        <p:txBody>
          <a:bodyPr vert="horz" lIns="89986" tIns="44993" rIns="89986" bIns="4499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391"/>
            <a:ext cx="3011076" cy="463684"/>
          </a:xfrm>
          <a:prstGeom prst="rect">
            <a:avLst/>
          </a:prstGeom>
        </p:spPr>
        <p:txBody>
          <a:bodyPr vert="horz" lIns="89986" tIns="44993" rIns="89986" bIns="4499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443" y="8772391"/>
            <a:ext cx="3011076" cy="463684"/>
          </a:xfrm>
          <a:prstGeom prst="rect">
            <a:avLst/>
          </a:prstGeom>
        </p:spPr>
        <p:txBody>
          <a:bodyPr vert="horz" lIns="89986" tIns="44993" rIns="89986" bIns="44993" rtlCol="0" anchor="b"/>
          <a:lstStyle>
            <a:lvl1pPr algn="r">
              <a:defRPr sz="1200"/>
            </a:lvl1pPr>
          </a:lstStyle>
          <a:p>
            <a:fld id="{F1CAC110-90F1-431C-BDDC-7BDB23EF8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78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>
                <a:latin typeface="Times New Roman" charset="0"/>
                <a:ea typeface="MS PGothic" charset="-128"/>
                <a:cs typeface="ＭＳ Ｐゴシック" charset="-128"/>
              </a:rPr>
              <a:t>Most importantly to obtain reliable, consistent, robust and accurate results from molecular tests is to have standardized protocols sample processing, which I will describe in details what we do in our institution for all FNA procedures performed by ourselves or the procedures that we attend to perform ROSE.</a:t>
            </a:r>
          </a:p>
        </p:txBody>
      </p:sp>
    </p:spTree>
    <p:extLst>
      <p:ext uri="{BB962C8B-B14F-4D97-AF65-F5344CB8AC3E}">
        <p14:creationId xmlns:p14="http://schemas.microsoft.com/office/powerpoint/2010/main" val="193843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B0F50A91-B4EA-4980-8E8F-35AFB23CC03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0CB64B1E-1BF7-4488-ACF8-EA0FAFCB9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03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B0F50A91-B4EA-4980-8E8F-35AFB23CC03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0CB64B1E-1BF7-4488-ACF8-EA0FAFCB9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58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B0F50A91-B4EA-4980-8E8F-35AFB23CC03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0CB64B1E-1BF7-4488-ACF8-EA0FAFCB9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85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346D-0CCD-43D2-8885-CD8E1194BFD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FCC7-1EC1-4CEC-BF5D-B1C6ECEBD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84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346D-0CCD-43D2-8885-CD8E1194BFD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FCC7-1EC1-4CEC-BF5D-B1C6ECEBD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865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346D-0CCD-43D2-8885-CD8E1194BFD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FCC7-1EC1-4CEC-BF5D-B1C6ECEBD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45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346D-0CCD-43D2-8885-CD8E1194BFD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FCC7-1EC1-4CEC-BF5D-B1C6ECEBD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10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346D-0CCD-43D2-8885-CD8E1194BFD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FCC7-1EC1-4CEC-BF5D-B1C6ECEBD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346D-0CCD-43D2-8885-CD8E1194BFD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FCC7-1EC1-4CEC-BF5D-B1C6ECEBD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61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346D-0CCD-43D2-8885-CD8E1194BFD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FCC7-1EC1-4CEC-BF5D-B1C6ECEBD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38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346D-0CCD-43D2-8885-CD8E1194BFD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FCC7-1EC1-4CEC-BF5D-B1C6ECEBD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91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B0F50A91-B4EA-4980-8E8F-35AFB23CC03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0CB64B1E-1BF7-4488-ACF8-EA0FAFCB9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459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346D-0CCD-43D2-8885-CD8E1194BFD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FCC7-1EC1-4CEC-BF5D-B1C6ECEBD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83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346D-0CCD-43D2-8885-CD8E1194BFD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FCC7-1EC1-4CEC-BF5D-B1C6ECEBD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553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346D-0CCD-43D2-8885-CD8E1194BFD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FCC7-1EC1-4CEC-BF5D-B1C6ECEBD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729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92991-5FCE-42AD-B5D9-D0A627B40065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5667-2B77-46E6-9CB6-E050C69CD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59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92991-5FCE-42AD-B5D9-D0A627B40065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5667-2B77-46E6-9CB6-E050C69CD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0088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92991-5FCE-42AD-B5D9-D0A627B40065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5667-2B77-46E6-9CB6-E050C69CD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4985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92991-5FCE-42AD-B5D9-D0A627B40065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5667-2B77-46E6-9CB6-E050C69CD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44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92991-5FCE-42AD-B5D9-D0A627B40065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5667-2B77-46E6-9CB6-E050C69CD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364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92991-5FCE-42AD-B5D9-D0A627B40065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5667-2B77-46E6-9CB6-E050C69CD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665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92991-5FCE-42AD-B5D9-D0A627B40065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5667-2B77-46E6-9CB6-E050C69CD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65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B0F50A91-B4EA-4980-8E8F-35AFB23CC03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0CB64B1E-1BF7-4488-ACF8-EA0FAFCB9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005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92991-5FCE-42AD-B5D9-D0A627B40065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5667-2B77-46E6-9CB6-E050C69CD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723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92991-5FCE-42AD-B5D9-D0A627B40065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5667-2B77-46E6-9CB6-E050C69CD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922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92991-5FCE-42AD-B5D9-D0A627B40065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5667-2B77-46E6-9CB6-E050C69CD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089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92991-5FCE-42AD-B5D9-D0A627B40065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5667-2B77-46E6-9CB6-E050C69CD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9037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7E94-2577-49D7-AD70-9BEB4C7D1AF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06E6-5AEB-4732-B7FC-1193EC6D8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201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7E94-2577-49D7-AD70-9BEB4C7D1AF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06E6-5AEB-4732-B7FC-1193EC6D8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206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7E94-2577-49D7-AD70-9BEB4C7D1AF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06E6-5AEB-4732-B7FC-1193EC6D8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742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7E94-2577-49D7-AD70-9BEB4C7D1AF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06E6-5AEB-4732-B7FC-1193EC6D8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07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7E94-2577-49D7-AD70-9BEB4C7D1AF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06E6-5AEB-4732-B7FC-1193EC6D8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308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7E94-2577-49D7-AD70-9BEB4C7D1AF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06E6-5AEB-4732-B7FC-1193EC6D8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18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B0F50A91-B4EA-4980-8E8F-35AFB23CC03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0CB64B1E-1BF7-4488-ACF8-EA0FAFCB9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602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7E94-2577-49D7-AD70-9BEB4C7D1AF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06E6-5AEB-4732-B7FC-1193EC6D8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879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7E94-2577-49D7-AD70-9BEB4C7D1AF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06E6-5AEB-4732-B7FC-1193EC6D8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713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7E94-2577-49D7-AD70-9BEB4C7D1AF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06E6-5AEB-4732-B7FC-1193EC6D8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003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7E94-2577-49D7-AD70-9BEB4C7D1AF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06E6-5AEB-4732-B7FC-1193EC6D8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73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7E94-2577-49D7-AD70-9BEB4C7D1AF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06E6-5AEB-4732-B7FC-1193EC6D8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887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7432E-1D7E-2E72-B596-7B258EC14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2DFFA-966C-4805-8CA7-17A08B8EEFD5}" type="datetimeFigureOut">
              <a:rPr lang="pt-BR"/>
              <a:pPr>
                <a:defRPr/>
              </a:pPr>
              <a:t>20/05/2024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DB884-7799-D372-B47C-DAC921D86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41AAA-9432-100E-3DC0-B2995589E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A7549-C132-4C6F-BBDA-2BA5006F1967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4667553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14D6F-C93E-D59D-B91A-2D5D7D347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05EC8-EC27-497D-9FB2-014147414213}" type="datetimeFigureOut">
              <a:rPr lang="pt-BR"/>
              <a:pPr>
                <a:defRPr/>
              </a:pPr>
              <a:t>20/05/2024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EE2C1-90CC-3C70-0C31-D6B9D4A76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E7707-E1DE-F9D5-DCB9-79079DFA0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9B683-67E0-4294-ADB5-DC8D9DA8BE78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0443212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1DF5E-20F2-8C0B-8FA8-D44B90F60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62B77-E925-4D1C-AF01-925E73354D6E}" type="datetimeFigureOut">
              <a:rPr lang="pt-BR"/>
              <a:pPr>
                <a:defRPr/>
              </a:pPr>
              <a:t>20/05/2024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7C386-F7DB-F8EB-5482-F037AB8ED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6B059-874B-5C67-A1FB-F979D87D4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1A4B7-A59B-464D-BE79-4583AF8EFE98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579399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207C19-7AEC-8839-4A17-40CC8B1A9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BE71B-A00E-4199-BB6D-7A381F82E947}" type="datetimeFigureOut">
              <a:rPr lang="pt-BR"/>
              <a:pPr>
                <a:defRPr/>
              </a:pPr>
              <a:t>20/05/2024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EAE7CA-0239-FF89-FD6D-8990953B3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BD4125F-5E62-ECCE-47BB-4510D30C9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26CB6-266B-43A6-A151-60F57E3EB2C8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6689118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4A2A37A-1F2A-D828-4564-9A7CE2045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643D8-6BD0-4EA4-8611-69A918F03311}" type="datetimeFigureOut">
              <a:rPr lang="pt-BR"/>
              <a:pPr>
                <a:defRPr/>
              </a:pPr>
              <a:t>20/05/2024</a:t>
            </a:fld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9BE0EAA-0CFB-40AF-013E-4C92935A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129F99C-8B1E-F38C-1F69-EA9A31E77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530AC-A03E-43D8-B7B3-753A3E9C3473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121459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B0F50A91-B4EA-4980-8E8F-35AFB23CC03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0CB64B1E-1BF7-4488-ACF8-EA0FAFCB9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195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710A2CA-3B17-AA10-0445-736EE5E56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A0907-34FF-42D0-A89B-CDF16D13AEDF}" type="datetimeFigureOut">
              <a:rPr lang="pt-BR"/>
              <a:pPr>
                <a:defRPr/>
              </a:pPr>
              <a:t>20/05/2024</a:t>
            </a:fld>
            <a:endParaRPr 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B6A82A4-61C2-C57C-D824-64738C8F7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A33E748-7708-3ECB-839D-71B26992D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D8557-BD3D-4803-97E9-D5836622F0F6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8574604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754A2FD-68AF-0D25-8675-1CBA4FD13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4343D-A9B1-40B0-882D-BEA1288907C4}" type="datetimeFigureOut">
              <a:rPr lang="pt-BR"/>
              <a:pPr>
                <a:defRPr/>
              </a:pPr>
              <a:t>20/05/2024</a:t>
            </a:fld>
            <a:endParaRPr lang="pt-B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14F7C22-0B61-78F5-B520-C4830F33B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0FF0911-3C67-8DE1-B18A-953E7A490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3B4A2-EBC4-41C1-8413-7E935842611B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2860893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6BA075B-D48F-FD4F-D4A3-7ED9B2B5A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21B9A-9C9E-466F-9BD2-CEAA571A936A}" type="datetimeFigureOut">
              <a:rPr lang="pt-BR"/>
              <a:pPr>
                <a:defRPr/>
              </a:pPr>
              <a:t>20/05/2024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B07A67B-E32F-62B9-7AC1-23E53509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033FAE4-0FDC-6291-3E23-EF3D35B70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870FA-3EBF-43BD-B272-19E9E0184ABD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3954916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6DF4002-44A9-40B8-DE48-3A209964C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0D6B4-A2D8-4570-8F63-C216F5DFE444}" type="datetimeFigureOut">
              <a:rPr lang="pt-BR"/>
              <a:pPr>
                <a:defRPr/>
              </a:pPr>
              <a:t>20/05/2024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4F43EBF-65E5-A42A-4F70-04FB58896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1C3557-3291-F2BF-4C76-D2A36C38B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6C90A-C7D0-4D15-88D0-64B49ABE4EFE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6071396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3A192-3025-2085-4391-C79DDB88C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3B1B9-A44D-491F-B45A-CABF708056B6}" type="datetimeFigureOut">
              <a:rPr lang="pt-BR"/>
              <a:pPr>
                <a:defRPr/>
              </a:pPr>
              <a:t>20/05/2024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D9528-7408-ED03-8C1C-D4A0D0C4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7C0B2-EEC9-84A1-6FF6-C2B3F40D6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F6C42-E4C2-45DF-82F8-C3A384BF82D5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3208844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8AF6D-971A-4156-81D3-2F6A74510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1C1DA-4D77-421D-ADFD-D2D1219F2314}" type="datetimeFigureOut">
              <a:rPr lang="pt-BR"/>
              <a:pPr>
                <a:defRPr/>
              </a:pPr>
              <a:t>20/05/2024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0D163-2B7C-1D5F-34C1-83E6525D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FD6ED-0E7A-4BAC-E483-0858B2AB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B9717-DE17-4569-882C-5DA029041516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993077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B0F50A91-B4EA-4980-8E8F-35AFB23CC03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0CB64B1E-1BF7-4488-ACF8-EA0FAFCB9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15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B0F50A91-B4EA-4980-8E8F-35AFB23CC03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0CB64B1E-1BF7-4488-ACF8-EA0FAFCB9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510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B0F50A91-B4EA-4980-8E8F-35AFB23CC03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0CB64B1E-1BF7-4488-ACF8-EA0FAFCB9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92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B0F50A91-B4EA-4980-8E8F-35AFB23CC03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0CB64B1E-1BF7-4488-ACF8-EA0FAFCB9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1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81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1346D-0CCD-43D2-8885-CD8E1194BFD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DFCC7-1EC1-4CEC-BF5D-B1C6ECEBD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25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92991-5FCE-42AD-B5D9-D0A627B40065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F5667-2B77-46E6-9CB6-E050C69CD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90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27E94-2577-49D7-AD70-9BEB4C7D1AF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B06E6-5AEB-4732-B7FC-1193EC6D8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4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026728E-5144-2BF3-0F23-169FFFB9647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E17ED26-6EF2-673B-4BF7-FD5211EA6F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20CBE-0998-AE08-1A35-5AA25B9C7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7C682E6A-11AA-4885-A01E-32A58E3D0429}" type="datetimeFigureOut">
              <a:rPr lang="pt-BR"/>
              <a:pPr>
                <a:defRPr/>
              </a:pPr>
              <a:t>20/05/2024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E9238-E331-CB86-1780-6F64F69A2F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E2F8B-678C-0F74-76C7-321D87204F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9BD69DC-D23A-4D6F-B777-CA162DBBD6D2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458720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e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21" Type="http://schemas.openxmlformats.org/officeDocument/2006/relationships/image" Target="../media/image31.pn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jpe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jpe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1508128"/>
            <a:ext cx="11201400" cy="2073272"/>
          </a:xfrm>
        </p:spPr>
        <p:txBody>
          <a:bodyPr>
            <a:noAutofit/>
          </a:bodyPr>
          <a:lstStyle/>
          <a:p>
            <a:r>
              <a:rPr lang="pt-BR" sz="5400" b="1" dirty="0">
                <a:solidFill>
                  <a:srgbClr val="00B050"/>
                </a:solidFill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“Nem tudo que brilha é ouro”</a:t>
            </a:r>
            <a:endParaRPr lang="en-US" sz="5400" b="1" dirty="0">
              <a:solidFill>
                <a:srgbClr val="00B050"/>
              </a:solidFill>
              <a:latin typeface="Hiragino Kaku Gothic Std W8" charset="-128"/>
              <a:ea typeface="Hiragino Kaku Gothic Std W8" charset="-128"/>
              <a:cs typeface="Hiragino Kaku Gothic Std W8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4176959"/>
            <a:ext cx="11963400" cy="1984375"/>
          </a:xfrm>
        </p:spPr>
        <p:txBody>
          <a:bodyPr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Mauro Saieg MD, PhD, FIAC</a:t>
            </a:r>
            <a:b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</a:b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Professor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Adjunto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, FCMSCSP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Coordenador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,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Citopatología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e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Patologia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Digital, Grupo Fleury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São Paulo,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Brasil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7318E9-0442-623E-A6D5-FD4E4F107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45658"/>
            <a:ext cx="3889585" cy="1432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945EB0-921C-2EF0-6357-20EEF1D4A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043" y="28572"/>
            <a:ext cx="3237257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15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69230" y="1053301"/>
            <a:ext cx="10457838" cy="6007099"/>
            <a:chOff x="1815157" y="1241073"/>
            <a:chExt cx="8887768" cy="5188303"/>
          </a:xfrm>
        </p:grpSpPr>
        <p:grpSp>
          <p:nvGrpSpPr>
            <p:cNvPr id="60418" name="Group 1"/>
            <p:cNvGrpSpPr>
              <a:grpSpLocks/>
            </p:cNvGrpSpPr>
            <p:nvPr/>
          </p:nvGrpSpPr>
          <p:grpSpPr bwMode="auto">
            <a:xfrm>
              <a:off x="1815157" y="1241073"/>
              <a:ext cx="8887768" cy="5188303"/>
              <a:chOff x="2038350" y="990600"/>
              <a:chExt cx="8629650" cy="5867400"/>
            </a:xfrm>
          </p:grpSpPr>
          <p:pic>
            <p:nvPicPr>
              <p:cNvPr id="60423" name="Picture 24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8350" y="990600"/>
                <a:ext cx="1822450" cy="1981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24" name="Picture 25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4956956">
                <a:off x="4261645" y="3313907"/>
                <a:ext cx="1349375" cy="817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0425" name="Group 26"/>
              <p:cNvGrpSpPr>
                <a:grpSpLocks/>
              </p:cNvGrpSpPr>
              <p:nvPr/>
            </p:nvGrpSpPr>
            <p:grpSpPr bwMode="auto">
              <a:xfrm>
                <a:off x="5283201" y="3352801"/>
                <a:ext cx="493713" cy="1425575"/>
                <a:chOff x="0" y="0"/>
                <a:chExt cx="319" cy="862"/>
              </a:xfrm>
            </p:grpSpPr>
            <p:grpSp>
              <p:nvGrpSpPr>
                <p:cNvPr id="60517" name="Group 27"/>
                <p:cNvGrpSpPr>
                  <a:grpSpLocks/>
                </p:cNvGrpSpPr>
                <p:nvPr/>
              </p:nvGrpSpPr>
              <p:grpSpPr bwMode="auto">
                <a:xfrm>
                  <a:off x="23" y="58"/>
                  <a:ext cx="269" cy="804"/>
                  <a:chOff x="0" y="0"/>
                  <a:chExt cx="269" cy="804"/>
                </a:xfrm>
              </p:grpSpPr>
              <p:pic>
                <p:nvPicPr>
                  <p:cNvPr id="60522" name="Picture 28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69" cy="8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60518" name="Group 2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319" cy="212"/>
                  <a:chOff x="0" y="0"/>
                  <a:chExt cx="319" cy="212"/>
                </a:xfrm>
              </p:grpSpPr>
              <p:sp>
                <p:nvSpPr>
                  <p:cNvPr id="60519" name="AutoShape 3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319" cy="21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w 21600"/>
                      <a:gd name="T9" fmla="*/ 0 h 21600"/>
                      <a:gd name="T10" fmla="*/ 0 w 21600"/>
                      <a:gd name="T11" fmla="*/ 0 h 21600"/>
                      <a:gd name="T12" fmla="*/ 0 w 21600"/>
                      <a:gd name="T13" fmla="*/ 0 h 21600"/>
                      <a:gd name="T14" fmla="*/ 0 w 21600"/>
                      <a:gd name="T15" fmla="*/ 0 h 2160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1600"/>
                      <a:gd name="T25" fmla="*/ 0 h 21600"/>
                      <a:gd name="T26" fmla="*/ 21600 w 21600"/>
                      <a:gd name="T27" fmla="*/ 21600 h 2160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1209"/>
                          <a:pt x="0" y="2700"/>
                        </a:cubicBezTo>
                        <a:lnTo>
                          <a:pt x="0" y="18900"/>
                        </a:lnTo>
                        <a:cubicBezTo>
                          <a:pt x="0" y="20391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20391"/>
                          <a:pt x="21600" y="18900"/>
                        </a:cubicBezTo>
                        <a:lnTo>
                          <a:pt x="21600" y="2700"/>
                        </a:lnTo>
                        <a:cubicBezTo>
                          <a:pt x="21600" y="1209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gradFill rotWithShape="0">
                    <a:gsLst>
                      <a:gs pos="0">
                        <a:srgbClr val="484848"/>
                      </a:gs>
                      <a:gs pos="100000">
                        <a:srgbClr val="FFFFFF"/>
                      </a:gs>
                    </a:gsLst>
                    <a:lin ang="2700000" scaled="1"/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60520" name="AutoShape 3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319" cy="53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w 21600"/>
                      <a:gd name="T9" fmla="*/ 0 h 21600"/>
                      <a:gd name="T10" fmla="*/ 0 w 21600"/>
                      <a:gd name="T11" fmla="*/ 0 h 216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1600"/>
                      <a:gd name="T19" fmla="*/ 0 h 21600"/>
                      <a:gd name="T20" fmla="*/ 21600 w 21600"/>
                      <a:gd name="T21" fmla="*/ 21600 h 2160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  <a:moveTo>
                          <a:pt x="10800" y="0"/>
                        </a:move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60521" name="AutoShape 32"/>
                  <p:cNvSpPr>
                    <a:spLocks/>
                  </p:cNvSpPr>
                  <p:nvPr/>
                </p:nvSpPr>
                <p:spPr bwMode="auto">
                  <a:xfrm>
                    <a:off x="0" y="26"/>
                    <a:ext cx="319" cy="2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>
                        <a:moveTo>
                          <a:pt x="0" y="0"/>
                        </a:moveTo>
                        <a:cubicBezTo>
                          <a:pt x="0" y="11929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1929"/>
                          <a:pt x="21600" y="0"/>
                        </a:cubicBezTo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0427" name="AutoShape 39"/>
              <p:cNvSpPr>
                <a:spLocks/>
              </p:cNvSpPr>
              <p:nvPr/>
            </p:nvSpPr>
            <p:spPr bwMode="auto">
              <a:xfrm rot="10800000" flipH="1">
                <a:off x="4132263" y="1500188"/>
                <a:ext cx="508000" cy="252412"/>
              </a:xfrm>
              <a:prstGeom prst="rightArrow">
                <a:avLst>
                  <a:gd name="adj1" fmla="val 39398"/>
                  <a:gd name="adj2" fmla="val 137144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9pPr>
              </a:lstStyle>
              <a:p>
                <a:endParaRPr lang="x-none" altLang="x-none" sz="2100"/>
              </a:p>
            </p:txBody>
          </p:sp>
          <p:sp>
            <p:nvSpPr>
              <p:cNvPr id="60429" name="AutoShape 39"/>
              <p:cNvSpPr>
                <a:spLocks/>
              </p:cNvSpPr>
              <p:nvPr/>
            </p:nvSpPr>
            <p:spPr bwMode="auto">
              <a:xfrm rot="10800000" flipH="1">
                <a:off x="5926138" y="3689351"/>
                <a:ext cx="508000" cy="252413"/>
              </a:xfrm>
              <a:prstGeom prst="rightArrow">
                <a:avLst>
                  <a:gd name="adj1" fmla="val 39398"/>
                  <a:gd name="adj2" fmla="val 137153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9pPr>
              </a:lstStyle>
              <a:p>
                <a:endParaRPr lang="x-none" altLang="x-none" sz="2100"/>
              </a:p>
            </p:txBody>
          </p:sp>
          <p:sp>
            <p:nvSpPr>
              <p:cNvPr id="60430" name="AutoShape 39"/>
              <p:cNvSpPr>
                <a:spLocks/>
              </p:cNvSpPr>
              <p:nvPr/>
            </p:nvSpPr>
            <p:spPr bwMode="auto">
              <a:xfrm rot="10800000" flipH="1">
                <a:off x="4132263" y="2795588"/>
                <a:ext cx="508000" cy="252412"/>
              </a:xfrm>
              <a:prstGeom prst="rightArrow">
                <a:avLst>
                  <a:gd name="adj1" fmla="val 39398"/>
                  <a:gd name="adj2" fmla="val 137144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9pPr>
              </a:lstStyle>
              <a:p>
                <a:endParaRPr lang="x-none" altLang="x-none" sz="2100"/>
              </a:p>
            </p:txBody>
          </p:sp>
          <p:sp>
            <p:nvSpPr>
              <p:cNvPr id="60431" name="AutoShape 39"/>
              <p:cNvSpPr>
                <a:spLocks/>
              </p:cNvSpPr>
              <p:nvPr/>
            </p:nvSpPr>
            <p:spPr bwMode="auto">
              <a:xfrm rot="21340752" flipH="1">
                <a:off x="4429125" y="4364038"/>
                <a:ext cx="508000" cy="252412"/>
              </a:xfrm>
              <a:prstGeom prst="rightArrow">
                <a:avLst>
                  <a:gd name="adj1" fmla="val 39398"/>
                  <a:gd name="adj2" fmla="val 137144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9pPr>
              </a:lstStyle>
              <a:p>
                <a:endParaRPr lang="x-none" altLang="x-none" sz="2100"/>
              </a:p>
            </p:txBody>
          </p:sp>
          <p:sp>
            <p:nvSpPr>
              <p:cNvPr id="69" name="Rectangle 38"/>
              <p:cNvSpPr>
                <a:spLocks/>
              </p:cNvSpPr>
              <p:nvPr/>
            </p:nvSpPr>
            <p:spPr bwMode="auto">
              <a:xfrm rot="10800000" flipV="1">
                <a:off x="8274507" y="3048001"/>
                <a:ext cx="1219244" cy="2555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30479" bIns="0"/>
              <a:lstStyle/>
              <a:p>
                <a:pPr marL="286941" indent="-257175">
                  <a:defRPr/>
                </a:pPr>
                <a:r>
                  <a:rPr lang="en-US" sz="1200" b="1" dirty="0">
                    <a:solidFill>
                      <a:srgbClr val="000000"/>
                    </a:solidFill>
                    <a:latin typeface="+mj-lt"/>
                    <a:ea typeface="ＭＳ Ｐゴシック" charset="0"/>
                    <a:cs typeface="Arial"/>
                    <a:sym typeface="Arial Bold" charset="0"/>
                  </a:rPr>
                  <a:t>LBC</a:t>
                </a:r>
              </a:p>
            </p:txBody>
          </p:sp>
          <p:pic>
            <p:nvPicPr>
              <p:cNvPr id="60433" name="Picture 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77" t="20229" r="2551" b="7001"/>
              <a:stretch>
                <a:fillRect/>
              </a:stretch>
            </p:blipFill>
            <p:spPr bwMode="auto">
              <a:xfrm>
                <a:off x="2149476" y="3200400"/>
                <a:ext cx="1846263" cy="2135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0434" name="AutoShape 39"/>
              <p:cNvSpPr>
                <a:spLocks/>
              </p:cNvSpPr>
              <p:nvPr/>
            </p:nvSpPr>
            <p:spPr bwMode="auto">
              <a:xfrm rot="13441191" flipH="1">
                <a:off x="5832475" y="4754563"/>
                <a:ext cx="508000" cy="252412"/>
              </a:xfrm>
              <a:prstGeom prst="rightArrow">
                <a:avLst>
                  <a:gd name="adj1" fmla="val 39398"/>
                  <a:gd name="adj2" fmla="val 137144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9pPr>
              </a:lstStyle>
              <a:p>
                <a:endParaRPr lang="x-none" altLang="x-none" sz="2100"/>
              </a:p>
            </p:txBody>
          </p:sp>
          <p:grpSp>
            <p:nvGrpSpPr>
              <p:cNvPr id="5" name="Group 162"/>
              <p:cNvGrpSpPr>
                <a:grpSpLocks/>
              </p:cNvGrpSpPr>
              <p:nvPr/>
            </p:nvGrpSpPr>
            <p:grpSpPr bwMode="auto">
              <a:xfrm>
                <a:off x="6324600" y="5181601"/>
                <a:ext cx="1242732" cy="987921"/>
                <a:chOff x="917" y="378"/>
                <a:chExt cx="3356" cy="1724"/>
              </a:xfrm>
              <a:solidFill>
                <a:srgbClr val="FFFFFF"/>
              </a:solidFill>
            </p:grpSpPr>
            <p:sp>
              <p:nvSpPr>
                <p:cNvPr id="115" name="AutoShape 163"/>
                <p:cNvSpPr>
                  <a:spLocks noChangeArrowheads="1"/>
                </p:cNvSpPr>
                <p:nvPr/>
              </p:nvSpPr>
              <p:spPr bwMode="auto">
                <a:xfrm>
                  <a:off x="917" y="378"/>
                  <a:ext cx="3356" cy="1724"/>
                </a:xfrm>
                <a:prstGeom prst="bevel">
                  <a:avLst>
                    <a:gd name="adj" fmla="val 12500"/>
                  </a:avLst>
                </a:prstGeom>
                <a:gradFill flip="none" rotWithShape="1">
                  <a:gsLst>
                    <a:gs pos="0">
                      <a:srgbClr val="FFFF00"/>
                    </a:gs>
                    <a:gs pos="100000">
                      <a:srgbClr val="FFFFFF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CA">
                    <a:latin typeface="Times New Roman" pitchFamily="-109" charset="0"/>
                    <a:sym typeface="Arial" charset="0"/>
                  </a:endParaRPr>
                </a:p>
              </p:txBody>
            </p:sp>
            <p:sp>
              <p:nvSpPr>
                <p:cNvPr id="116" name="AutoShape 164"/>
                <p:cNvSpPr>
                  <a:spLocks noChangeArrowheads="1"/>
                </p:cNvSpPr>
                <p:nvPr/>
              </p:nvSpPr>
              <p:spPr bwMode="auto">
                <a:xfrm>
                  <a:off x="1429" y="754"/>
                  <a:ext cx="2157" cy="996"/>
                </a:xfrm>
                <a:prstGeom prst="bevel">
                  <a:avLst>
                    <a:gd name="adj" fmla="val 12500"/>
                  </a:avLst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CA">
                    <a:latin typeface="Times New Roman" pitchFamily="-109" charset="0"/>
                    <a:sym typeface="Arial" charset="0"/>
                  </a:endParaRPr>
                </a:p>
              </p:txBody>
            </p:sp>
            <p:pic>
              <p:nvPicPr>
                <p:cNvPr id="117" name="Picture 165" descr="code128bar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930" y="709"/>
                  <a:ext cx="196" cy="1147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8" name="그림 2" descr="R1- 248 CB 1.tif"/>
                <p:cNvPicPr>
                  <a:picLocks noChangeAspect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2064" y="935"/>
                  <a:ext cx="816" cy="59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60436" name="Text Box 34"/>
              <p:cNvSpPr txBox="1">
                <a:spLocks noChangeArrowheads="1"/>
              </p:cNvSpPr>
              <p:nvPr/>
            </p:nvSpPr>
            <p:spPr bwMode="auto">
              <a:xfrm>
                <a:off x="6161088" y="6321425"/>
                <a:ext cx="1492251" cy="3132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CA" altLang="x-none" sz="1200" b="1"/>
                  <a:t>cell blocks</a:t>
                </a:r>
                <a:endParaRPr lang="en-US" altLang="x-none" sz="1200" b="1"/>
              </a:p>
            </p:txBody>
          </p:sp>
          <p:grpSp>
            <p:nvGrpSpPr>
              <p:cNvPr id="60437" name="Group 75"/>
              <p:cNvGrpSpPr>
                <a:grpSpLocks noChangeAspect="1"/>
              </p:cNvGrpSpPr>
              <p:nvPr/>
            </p:nvGrpSpPr>
            <p:grpSpPr bwMode="auto">
              <a:xfrm>
                <a:off x="8077200" y="5257800"/>
                <a:ext cx="2166938" cy="774700"/>
                <a:chOff x="3467100" y="1341438"/>
                <a:chExt cx="2711450" cy="792162"/>
              </a:xfrm>
            </p:grpSpPr>
            <p:sp>
              <p:nvSpPr>
                <p:cNvPr id="106" name="Rectangle 24"/>
                <p:cNvSpPr>
                  <a:spLocks noChangeArrowheads="1"/>
                </p:cNvSpPr>
                <p:nvPr/>
              </p:nvSpPr>
              <p:spPr bwMode="auto">
                <a:xfrm>
                  <a:off x="3466742" y="1342051"/>
                  <a:ext cx="2711782" cy="791209"/>
                </a:xfrm>
                <a:prstGeom prst="rect">
                  <a:avLst/>
                </a:prstGeom>
                <a:gradFill flip="none" rotWithShape="1">
                  <a:gsLst>
                    <a:gs pos="41000">
                      <a:schemeClr val="bg2">
                        <a:lumMod val="40000"/>
                        <a:lumOff val="60000"/>
                      </a:schemeClr>
                    </a:gs>
                    <a:gs pos="100000">
                      <a:srgbClr val="FFFFFF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n w="9525">
                  <a:solidFill>
                    <a:schemeClr val="bg2">
                      <a:lumMod val="20000"/>
                      <a:lumOff val="80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CA">
                    <a:latin typeface="Arial" pitchFamily="34" charset="0"/>
                  </a:endParaRPr>
                </a:p>
              </p:txBody>
            </p:sp>
            <p:grpSp>
              <p:nvGrpSpPr>
                <p:cNvPr id="60510" name="Group 90"/>
                <p:cNvGrpSpPr>
                  <a:grpSpLocks/>
                </p:cNvGrpSpPr>
                <p:nvPr/>
              </p:nvGrpSpPr>
              <p:grpSpPr bwMode="auto">
                <a:xfrm>
                  <a:off x="3619500" y="1371586"/>
                  <a:ext cx="609600" cy="761939"/>
                  <a:chOff x="2552700" y="533400"/>
                  <a:chExt cx="685800" cy="914400"/>
                </a:xfrm>
              </p:grpSpPr>
              <p:sp>
                <p:nvSpPr>
                  <p:cNvPr id="60513" name="Rounded Rectangle 89"/>
                  <p:cNvSpPr>
                    <a:spLocks noChangeArrowheads="1"/>
                  </p:cNvSpPr>
                  <p:nvPr/>
                </p:nvSpPr>
                <p:spPr bwMode="auto">
                  <a:xfrm>
                    <a:off x="2552700" y="533400"/>
                    <a:ext cx="685800" cy="91440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9pPr>
                  </a:lstStyle>
                  <a:p>
                    <a:endParaRPr lang="x-none" altLang="x-none"/>
                  </a:p>
                </p:txBody>
              </p:sp>
              <p:sp>
                <p:nvSpPr>
                  <p:cNvPr id="60514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2628900" y="609600"/>
                    <a:ext cx="567792" cy="71755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9pPr>
                  </a:lstStyle>
                  <a:p>
                    <a:endParaRPr lang="en-CA" altLang="x-none"/>
                  </a:p>
                </p:txBody>
              </p:sp>
              <p:pic>
                <p:nvPicPr>
                  <p:cNvPr id="60515" name="Picture 26" descr="code128ba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678894" y="666750"/>
                    <a:ext cx="110702" cy="57467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</p:pic>
              <p:sp>
                <p:nvSpPr>
                  <p:cNvPr id="20580" name="Text Box 27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2640672" y="886567"/>
                    <a:ext cx="647706" cy="315504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  <a:defRPr/>
                    </a:pPr>
                    <a:r>
                      <a:rPr lang="en-CA" sz="225">
                        <a:cs typeface="Arial" pitchFamily="34" charset="0"/>
                      </a:rPr>
                      <a:t>Sample#12345/2011</a:t>
                    </a:r>
                  </a:p>
                  <a:p>
                    <a:pPr>
                      <a:spcBef>
                        <a:spcPct val="50000"/>
                      </a:spcBef>
                      <a:defRPr/>
                    </a:pPr>
                    <a:r>
                      <a:rPr lang="en-CA" sz="225">
                        <a:cs typeface="Arial" pitchFamily="34" charset="0"/>
                      </a:rPr>
                      <a:t>Zidler, Harold</a:t>
                    </a:r>
                  </a:p>
                  <a:p>
                    <a:pPr>
                      <a:spcBef>
                        <a:spcPct val="50000"/>
                      </a:spcBef>
                      <a:defRPr/>
                    </a:pPr>
                    <a:r>
                      <a:rPr lang="en-CA" sz="225">
                        <a:cs typeface="Arial" pitchFamily="34" charset="0"/>
                      </a:rPr>
                      <a:t>MRN:123456/2011</a:t>
                    </a:r>
                    <a:endParaRPr lang="en-US" sz="225"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108" name="Rectangle 103"/>
                <p:cNvSpPr>
                  <a:spLocks noChangeArrowheads="1"/>
                </p:cNvSpPr>
                <p:nvPr/>
              </p:nvSpPr>
              <p:spPr bwMode="auto">
                <a:xfrm>
                  <a:off x="4496679" y="1413645"/>
                  <a:ext cx="1259454" cy="642514"/>
                </a:xfrm>
                <a:prstGeom prst="rect">
                  <a:avLst/>
                </a:prstGeom>
                <a:gradFill flip="none" rotWithShape="1">
                  <a:gsLst>
                    <a:gs pos="41000">
                      <a:schemeClr val="bg2">
                        <a:lumMod val="40000"/>
                        <a:lumOff val="60000"/>
                      </a:schemeClr>
                    </a:gs>
                    <a:gs pos="100000">
                      <a:srgbClr val="FFFFFF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n w="9525">
                  <a:solidFill>
                    <a:schemeClr val="bg2">
                      <a:lumMod val="20000"/>
                      <a:lumOff val="80000"/>
                    </a:schemeClr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CA">
                    <a:latin typeface="Times New Roman" pitchFamily="32" charset="0"/>
                  </a:endParaRPr>
                </a:p>
              </p:txBody>
            </p:sp>
            <p:pic>
              <p:nvPicPr>
                <p:cNvPr id="109" name="그림 2" descr="R1- 248 CB 1.tif"/>
                <p:cNvPicPr>
                  <a:picLocks noChangeAspect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4737768" y="1485240"/>
                  <a:ext cx="740629" cy="491982"/>
                </a:xfrm>
                <a:prstGeom prst="rect">
                  <a:avLst/>
                </a:prstGeom>
                <a:gradFill flip="none" rotWithShape="1">
                  <a:gsLst>
                    <a:gs pos="41000">
                      <a:schemeClr val="bg2">
                        <a:lumMod val="40000"/>
                        <a:lumOff val="60000"/>
                      </a:schemeClr>
                    </a:gs>
                    <a:gs pos="100000">
                      <a:srgbClr val="FFFFFF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n w="9525">
                  <a:solidFill>
                    <a:schemeClr val="bg2">
                      <a:lumMod val="20000"/>
                      <a:lumOff val="80000"/>
                    </a:schemeClr>
                  </a:solidFill>
                  <a:miter lim="800000"/>
                  <a:headEnd/>
                  <a:tailEnd/>
                </a:ln>
              </p:spPr>
            </p:pic>
          </p:grpSp>
          <p:sp>
            <p:nvSpPr>
              <p:cNvPr id="60438" name="Rectangle 38"/>
              <p:cNvSpPr>
                <a:spLocks/>
              </p:cNvSpPr>
              <p:nvPr/>
            </p:nvSpPr>
            <p:spPr bwMode="auto">
              <a:xfrm>
                <a:off x="7754938" y="6115050"/>
                <a:ext cx="2913062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30479" bIns="0"/>
              <a:lstStyle>
                <a:lvl1pPr marL="285750" indent="-257175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9pPr>
              </a:lstStyle>
              <a:p>
                <a:pPr algn="ctr"/>
                <a:r>
                  <a:rPr lang="en-US" altLang="x-none" sz="900" b="1" dirty="0">
                    <a:solidFill>
                      <a:srgbClr val="000000"/>
                    </a:solidFill>
                    <a:sym typeface="Arial Bold" charset="0"/>
                  </a:rPr>
                  <a:t>H&amp;E</a:t>
                </a:r>
                <a:endParaRPr lang="en-US" altLang="x-none" sz="900" b="1" dirty="0">
                  <a:sym typeface="Arial Bold" charset="0"/>
                </a:endParaRPr>
              </a:p>
              <a:p>
                <a:pPr algn="ctr"/>
                <a:r>
                  <a:rPr lang="en-US" altLang="x-none" sz="900" b="1" dirty="0">
                    <a:sym typeface="Arial Bold" charset="0"/>
                  </a:rPr>
                  <a:t>FISH, ISH</a:t>
                </a:r>
              </a:p>
              <a:p>
                <a:pPr algn="ctr"/>
                <a:r>
                  <a:rPr lang="en-US" altLang="x-none" sz="900" b="1" dirty="0">
                    <a:sym typeface="Arial Bold" charset="0"/>
                  </a:rPr>
                  <a:t>IHC</a:t>
                </a:r>
              </a:p>
            </p:txBody>
          </p:sp>
          <p:sp>
            <p:nvSpPr>
              <p:cNvPr id="60439" name="AutoShape 39"/>
              <p:cNvSpPr>
                <a:spLocks/>
              </p:cNvSpPr>
              <p:nvPr/>
            </p:nvSpPr>
            <p:spPr bwMode="auto">
              <a:xfrm rot="10800000" flipH="1">
                <a:off x="7620000" y="5578476"/>
                <a:ext cx="508000" cy="252413"/>
              </a:xfrm>
              <a:prstGeom prst="rightArrow">
                <a:avLst>
                  <a:gd name="adj1" fmla="val 39398"/>
                  <a:gd name="adj2" fmla="val 137153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9pPr>
              </a:lstStyle>
              <a:p>
                <a:endParaRPr lang="x-none" altLang="x-none" sz="2100"/>
              </a:p>
            </p:txBody>
          </p:sp>
          <p:pic>
            <p:nvPicPr>
              <p:cNvPr id="60440" name="그림 4" descr="C07-17265 _pub_CSF 40X_CC.tif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360" b="19579"/>
              <a:stretch>
                <a:fillRect/>
              </a:stretch>
            </p:blipFill>
            <p:spPr bwMode="auto">
              <a:xfrm>
                <a:off x="9347200" y="4038600"/>
                <a:ext cx="831850" cy="762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4" name="Rectangle 38"/>
              <p:cNvSpPr>
                <a:spLocks/>
              </p:cNvSpPr>
              <p:nvPr/>
            </p:nvSpPr>
            <p:spPr bwMode="auto">
              <a:xfrm>
                <a:off x="8650206" y="4225066"/>
                <a:ext cx="1015780" cy="457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30479" bIns="0"/>
              <a:lstStyle/>
              <a:p>
                <a:pPr marL="286941" indent="-257175">
                  <a:defRPr/>
                </a:pPr>
                <a:r>
                  <a:rPr lang="en-CA" sz="1050" b="1" dirty="0">
                    <a:solidFill>
                      <a:srgbClr val="000000"/>
                    </a:solidFill>
                    <a:latin typeface="+mj-lt"/>
                    <a:ea typeface="ＭＳ Ｐゴシック" charset="0"/>
                    <a:cs typeface="Arial"/>
                    <a:sym typeface="Arial Bold" charset="0"/>
                  </a:rPr>
                  <a:t>	IHC</a:t>
                </a:r>
              </a:p>
              <a:p>
                <a:pPr marL="286941" indent="-257175" algn="ctr">
                  <a:defRPr/>
                </a:pPr>
                <a:r>
                  <a:rPr lang="en-CA" sz="1050" b="1" dirty="0">
                    <a:solidFill>
                      <a:srgbClr val="000000"/>
                    </a:solidFill>
                    <a:latin typeface="+mj-lt"/>
                    <a:ea typeface="ＭＳ Ｐゴシック" charset="0"/>
                    <a:cs typeface="Arial"/>
                    <a:sym typeface="Arial Bold" charset="0"/>
                  </a:rPr>
                  <a:t>FISH</a:t>
                </a:r>
                <a:endParaRPr lang="en-US" sz="1050" b="1" dirty="0">
                  <a:latin typeface="+mj-lt"/>
                  <a:ea typeface="ＭＳ Ｐゴシック" charset="0"/>
                  <a:cs typeface="Arial"/>
                  <a:sym typeface="Arial Bold" charset="0"/>
                </a:endParaRPr>
              </a:p>
            </p:txBody>
          </p:sp>
          <p:pic>
            <p:nvPicPr>
              <p:cNvPr id="60442" name="Picture 10" descr="0404742IgHBCL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9" r="35126" b="41512"/>
              <a:stretch>
                <a:fillRect/>
              </a:stretch>
            </p:blipFill>
            <p:spPr bwMode="auto">
              <a:xfrm>
                <a:off x="7993063" y="4032250"/>
                <a:ext cx="812800" cy="768350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0443" name="Group 1080"/>
              <p:cNvGrpSpPr>
                <a:grpSpLocks/>
              </p:cNvGrpSpPr>
              <p:nvPr/>
            </p:nvGrpSpPr>
            <p:grpSpPr bwMode="auto">
              <a:xfrm>
                <a:off x="5351464" y="5486400"/>
                <a:ext cx="388937" cy="762000"/>
                <a:chOff x="7086600" y="1905000"/>
                <a:chExt cx="1296231" cy="2286000"/>
              </a:xfrm>
            </p:grpSpPr>
            <p:grpSp>
              <p:nvGrpSpPr>
                <p:cNvPr id="60496" name="Group 16"/>
                <p:cNvGrpSpPr>
                  <a:grpSpLocks/>
                </p:cNvGrpSpPr>
                <p:nvPr/>
              </p:nvGrpSpPr>
              <p:grpSpPr bwMode="auto">
                <a:xfrm>
                  <a:off x="7086600" y="2286000"/>
                  <a:ext cx="1066800" cy="1905000"/>
                  <a:chOff x="4464" y="1440"/>
                  <a:chExt cx="672" cy="1200"/>
                </a:xfrm>
              </p:grpSpPr>
              <p:sp>
                <p:nvSpPr>
                  <p:cNvPr id="128" name="AutoShape 10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4296" y="1848"/>
                    <a:ext cx="1008" cy="576"/>
                  </a:xfrm>
                  <a:prstGeom prst="moon">
                    <a:avLst>
                      <a:gd name="adj" fmla="val 87500"/>
                    </a:avLst>
                  </a:prstGeom>
                  <a:gradFill flip="none" rotWithShape="1">
                    <a:gsLst>
                      <a:gs pos="54000">
                        <a:srgbClr val="FFFFFF"/>
                      </a:gs>
                      <a:gs pos="91000">
                        <a:schemeClr val="tx2">
                          <a:lumMod val="65000"/>
                          <a:lumOff val="35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9pPr>
                  </a:lstStyle>
                  <a:p>
                    <a:pPr>
                      <a:defRPr/>
                    </a:pPr>
                    <a:endParaRPr lang="en-US" altLang="ko-KR" sz="1800"/>
                  </a:p>
                </p:txBody>
              </p:sp>
              <p:sp>
                <p:nvSpPr>
                  <p:cNvPr id="60506" name="AutoShape 11"/>
                  <p:cNvSpPr>
                    <a:spLocks noChangeArrowheads="1"/>
                  </p:cNvSpPr>
                  <p:nvPr/>
                </p:nvSpPr>
                <p:spPr bwMode="auto">
                  <a:xfrm>
                    <a:off x="4464" y="1488"/>
                    <a:ext cx="672" cy="288"/>
                  </a:xfrm>
                  <a:prstGeom prst="flowChartConnector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9pPr>
                  </a:lstStyle>
                  <a:p>
                    <a:endParaRPr lang="en-US" altLang="ko-KR"/>
                  </a:p>
                </p:txBody>
              </p:sp>
              <p:sp>
                <p:nvSpPr>
                  <p:cNvPr id="60507" name="AutoShape 13"/>
                  <p:cNvSpPr>
                    <a:spLocks noChangeArrowheads="1"/>
                  </p:cNvSpPr>
                  <p:nvPr/>
                </p:nvSpPr>
                <p:spPr bwMode="auto">
                  <a:xfrm>
                    <a:off x="4464" y="1440"/>
                    <a:ext cx="672" cy="288"/>
                  </a:xfrm>
                  <a:prstGeom prst="flowChartConnector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9pPr>
                  </a:lstStyle>
                  <a:p>
                    <a:endParaRPr lang="en-US" altLang="ko-KR"/>
                  </a:p>
                </p:txBody>
              </p:sp>
              <p:sp>
                <p:nvSpPr>
                  <p:cNvPr id="60508" name="AutoShape 12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1488"/>
                    <a:ext cx="480" cy="192"/>
                  </a:xfrm>
                  <a:prstGeom prst="flowChartConnector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9pPr>
                  </a:lstStyle>
                  <a:p>
                    <a:endParaRPr lang="en-US" altLang="ko-KR"/>
                  </a:p>
                </p:txBody>
              </p:sp>
            </p:grpSp>
            <p:sp>
              <p:nvSpPr>
                <p:cNvPr id="60497" name="Oval 18"/>
                <p:cNvSpPr>
                  <a:spLocks noChangeArrowheads="1"/>
                </p:cNvSpPr>
                <p:nvPr/>
              </p:nvSpPr>
              <p:spPr bwMode="auto">
                <a:xfrm>
                  <a:off x="7315200" y="2438400"/>
                  <a:ext cx="609600" cy="1524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MS PGothic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MS PGothic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MS PGothic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MS PGothic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MS PGothic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MS PGothic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MS PGothic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MS PGothic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MS PGothic" charset="-128"/>
                    </a:defRPr>
                  </a:lvl9pPr>
                </a:lstStyle>
                <a:p>
                  <a:endParaRPr lang="en-US" altLang="ko-KR"/>
                </a:p>
              </p:txBody>
            </p:sp>
            <p:sp>
              <p:nvSpPr>
                <p:cNvPr id="60498" name="AutoShape 19"/>
                <p:cNvSpPr>
                  <a:spLocks noChangeArrowheads="1"/>
                </p:cNvSpPr>
                <p:nvPr/>
              </p:nvSpPr>
              <p:spPr bwMode="auto">
                <a:xfrm rot="8042889">
                  <a:off x="8000972" y="2307768"/>
                  <a:ext cx="387479" cy="376238"/>
                </a:xfrm>
                <a:custGeom>
                  <a:avLst/>
                  <a:gdLst>
                    <a:gd name="T0" fmla="*/ 2147483646 w 21600"/>
                    <a:gd name="T1" fmla="*/ 0 h 21600"/>
                    <a:gd name="T2" fmla="*/ 2147483646 w 21600"/>
                    <a:gd name="T3" fmla="*/ 2147483646 h 21600"/>
                    <a:gd name="T4" fmla="*/ 2147483646 w 21600"/>
                    <a:gd name="T5" fmla="*/ 2147483646 h 21600"/>
                    <a:gd name="T6" fmla="*/ 2147483646 w 21600"/>
                    <a:gd name="T7" fmla="*/ 2147483646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1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400"/>
                        <a:pt x="16199" y="7817"/>
                        <a:pt x="16199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lnTo>
                        <a:pt x="5400" y="108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60499" name="Group 19"/>
                <p:cNvGrpSpPr>
                  <a:grpSpLocks/>
                </p:cNvGrpSpPr>
                <p:nvPr/>
              </p:nvGrpSpPr>
              <p:grpSpPr bwMode="auto">
                <a:xfrm rot="1631007">
                  <a:off x="7315200" y="1905000"/>
                  <a:ext cx="1066800" cy="533400"/>
                  <a:chOff x="3048000" y="1524000"/>
                  <a:chExt cx="1066800" cy="533400"/>
                </a:xfrm>
              </p:grpSpPr>
              <p:sp>
                <p:nvSpPr>
                  <p:cNvPr id="60500" name="AutoShape 11"/>
                  <p:cNvSpPr>
                    <a:spLocks noChangeArrowheads="1"/>
                  </p:cNvSpPr>
                  <p:nvPr/>
                </p:nvSpPr>
                <p:spPr bwMode="auto">
                  <a:xfrm>
                    <a:off x="3048000" y="1600200"/>
                    <a:ext cx="1066800" cy="457200"/>
                  </a:xfrm>
                  <a:prstGeom prst="flowChartConnector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9pPr>
                  </a:lstStyle>
                  <a:p>
                    <a:endParaRPr lang="en-US" altLang="ko-KR"/>
                  </a:p>
                </p:txBody>
              </p:sp>
              <p:sp>
                <p:nvSpPr>
                  <p:cNvPr id="60501" name="AutoShape 13"/>
                  <p:cNvSpPr>
                    <a:spLocks noChangeArrowheads="1"/>
                  </p:cNvSpPr>
                  <p:nvPr/>
                </p:nvSpPr>
                <p:spPr bwMode="auto">
                  <a:xfrm>
                    <a:off x="3048000" y="1524000"/>
                    <a:ext cx="1066800" cy="457200"/>
                  </a:xfrm>
                  <a:prstGeom prst="flowChartConnector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9pPr>
                  </a:lstStyle>
                  <a:p>
                    <a:endParaRPr lang="en-US" altLang="ko-KR"/>
                  </a:p>
                </p:txBody>
              </p:sp>
              <p:sp>
                <p:nvSpPr>
                  <p:cNvPr id="60502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3276600" y="1676400"/>
                    <a:ext cx="609600" cy="1524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9pPr>
                  </a:lstStyle>
                  <a:p>
                    <a:endParaRPr lang="en-US" altLang="ko-KR"/>
                  </a:p>
                </p:txBody>
              </p:sp>
            </p:grpSp>
          </p:grpSp>
          <p:grpSp>
            <p:nvGrpSpPr>
              <p:cNvPr id="60444" name="Group 132"/>
              <p:cNvGrpSpPr>
                <a:grpSpLocks/>
              </p:cNvGrpSpPr>
              <p:nvPr/>
            </p:nvGrpSpPr>
            <p:grpSpPr bwMode="auto">
              <a:xfrm>
                <a:off x="3047337" y="5715003"/>
                <a:ext cx="1869149" cy="642985"/>
                <a:chOff x="6361956" y="5917491"/>
                <a:chExt cx="2102463" cy="644067"/>
              </a:xfrm>
            </p:grpSpPr>
            <p:sp>
              <p:nvSpPr>
                <p:cNvPr id="135" name="AutoShape 13"/>
                <p:cNvSpPr>
                  <a:spLocks noChangeArrowheads="1"/>
                </p:cNvSpPr>
                <p:nvPr/>
              </p:nvSpPr>
              <p:spPr bwMode="auto">
                <a:xfrm rot="1532395">
                  <a:off x="7065629" y="6021681"/>
                  <a:ext cx="1398790" cy="408111"/>
                </a:xfrm>
                <a:prstGeom prst="cube">
                  <a:avLst>
                    <a:gd name="adj" fmla="val 86310"/>
                  </a:avLst>
                </a:prstGeom>
                <a:solidFill>
                  <a:srgbClr val="FFFFFF"/>
                </a:solidFill>
                <a:ln w="9525">
                  <a:gradFill flip="none" rotWithShape="1">
                    <a:gsLst>
                      <a:gs pos="1000">
                        <a:schemeClr val="bg1">
                          <a:lumMod val="85000"/>
                        </a:schemeClr>
                      </a:gs>
                      <a:gs pos="24000">
                        <a:srgbClr val="FFFFFF"/>
                      </a:gs>
                    </a:gsLst>
                    <a:lin ang="0" scaled="1"/>
                    <a:tileRect/>
                  </a:gra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defTabSz="355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1pPr>
                  <a:lvl2pPr marL="742950" indent="-285750" defTabSz="355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2pPr>
                  <a:lvl3pPr marL="1143000" indent="-228600" defTabSz="355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3pPr>
                  <a:lvl4pPr marL="1600200" indent="-228600" defTabSz="355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4pPr>
                  <a:lvl5pPr marL="2057400" indent="-228600" defTabSz="355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5pPr>
                  <a:lvl6pPr marL="2514600" indent="-228600" defTabSz="355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6pPr>
                  <a:lvl7pPr marL="2971800" indent="-228600" defTabSz="355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7pPr>
                  <a:lvl8pPr marL="3429000" indent="-228600" defTabSz="355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8pPr>
                  <a:lvl9pPr marL="3886200" indent="-228600" defTabSz="355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9pPr>
                </a:lstStyle>
                <a:p>
                  <a:pPr>
                    <a:defRPr/>
                  </a:pPr>
                  <a:endParaRPr lang="en-US" altLang="ko-KR" sz="1800">
                    <a:effectLst>
                      <a:outerShdw blurRad="38100" dist="38100" dir="2700000" algn="tl">
                        <a:srgbClr val="C0C0C0"/>
                      </a:outerShdw>
                    </a:effectLst>
                  </a:endParaRPr>
                </a:p>
              </p:txBody>
            </p:sp>
            <p:sp>
              <p:nvSpPr>
                <p:cNvPr id="136" name="AutoShape 13"/>
                <p:cNvSpPr>
                  <a:spLocks noChangeArrowheads="1"/>
                </p:cNvSpPr>
                <p:nvPr/>
              </p:nvSpPr>
              <p:spPr bwMode="auto">
                <a:xfrm rot="1532395">
                  <a:off x="7093084" y="5917491"/>
                  <a:ext cx="920573" cy="379607"/>
                </a:xfrm>
                <a:prstGeom prst="cube">
                  <a:avLst>
                    <a:gd name="adj" fmla="val 98123"/>
                  </a:avLst>
                </a:prstGeom>
                <a:gradFill flip="none" rotWithShape="1">
                  <a:gsLst>
                    <a:gs pos="48000">
                      <a:srgbClr val="FF00CC">
                        <a:alpha val="68000"/>
                      </a:srgbClr>
                    </a:gs>
                    <a:gs pos="100000">
                      <a:srgbClr val="FFFFFF"/>
                    </a:gs>
                  </a:gsLst>
                  <a:lin ang="0" scaled="1"/>
                  <a:tileRect/>
                </a:gradFill>
                <a:ln w="9525">
                  <a:solidFill>
                    <a:srgbClr val="FF00CC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defTabSz="355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1pPr>
                  <a:lvl2pPr marL="742950" indent="-285750" defTabSz="355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2pPr>
                  <a:lvl3pPr marL="1143000" indent="-228600" defTabSz="355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3pPr>
                  <a:lvl4pPr marL="1600200" indent="-228600" defTabSz="355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4pPr>
                  <a:lvl5pPr marL="2057400" indent="-228600" defTabSz="355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5pPr>
                  <a:lvl6pPr marL="2514600" indent="-228600" defTabSz="355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6pPr>
                  <a:lvl7pPr marL="2971800" indent="-228600" defTabSz="355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7pPr>
                  <a:lvl8pPr marL="3429000" indent="-228600" defTabSz="355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8pPr>
                  <a:lvl9pPr marL="3886200" indent="-228600" defTabSz="355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9pPr>
                </a:lstStyle>
                <a:p>
                  <a:pPr>
                    <a:defRPr/>
                  </a:pPr>
                  <a:endParaRPr lang="en-US" altLang="ko-KR" sz="1800">
                    <a:effectLst>
                      <a:outerShdw blurRad="38100" dist="38100" dir="2700000" algn="tl">
                        <a:srgbClr val="C0C0C0"/>
                      </a:outerShdw>
                    </a:effectLst>
                  </a:endParaRPr>
                </a:p>
              </p:txBody>
            </p:sp>
            <p:cxnSp>
              <p:nvCxnSpPr>
                <p:cNvPr id="60490" name="Straight Connector 181"/>
                <p:cNvCxnSpPr>
                  <a:cxnSpLocks noChangeShapeType="1"/>
                </p:cNvCxnSpPr>
                <p:nvPr/>
              </p:nvCxnSpPr>
              <p:spPr bwMode="auto">
                <a:xfrm flipV="1">
                  <a:off x="7734300" y="6248400"/>
                  <a:ext cx="457200" cy="15240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0491" name="Straight Connector 200"/>
                <p:cNvCxnSpPr>
                  <a:cxnSpLocks noChangeShapeType="1"/>
                </p:cNvCxnSpPr>
                <p:nvPr/>
              </p:nvCxnSpPr>
              <p:spPr bwMode="auto">
                <a:xfrm flipV="1">
                  <a:off x="7886700" y="6324600"/>
                  <a:ext cx="457200" cy="15240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39" name="Oval 138"/>
                <p:cNvSpPr/>
                <p:nvPr/>
              </p:nvSpPr>
              <p:spPr bwMode="auto">
                <a:xfrm>
                  <a:off x="7353300" y="6019800"/>
                  <a:ext cx="457200" cy="228600"/>
                </a:xfrm>
                <a:prstGeom prst="ellipse">
                  <a:avLst/>
                </a:prstGeom>
                <a:gradFill flip="none" rotWithShape="1">
                  <a:gsLst>
                    <a:gs pos="91000">
                      <a:srgbClr val="FF00CC">
                        <a:alpha val="13000"/>
                      </a:srgbClr>
                    </a:gs>
                    <a:gs pos="100000">
                      <a:srgbClr val="FFFFFF"/>
                    </a:gs>
                  </a:gsLst>
                  <a:lin ang="0" scaled="1"/>
                  <a:tileRect/>
                </a:gradFill>
                <a:ln w="190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9pPr>
                </a:lstStyle>
                <a:p>
                  <a:pPr>
                    <a:defRPr/>
                  </a:pPr>
                  <a:endParaRPr lang="en-US" altLang="ko-KR" sz="1800"/>
                </a:p>
              </p:txBody>
            </p:sp>
            <p:sp>
              <p:nvSpPr>
                <p:cNvPr id="140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6361956" y="6247776"/>
                  <a:ext cx="790209" cy="3137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200" b="1" dirty="0">
                      <a:solidFill>
                        <a:srgbClr val="000000"/>
                      </a:solidFill>
                      <a:latin typeface="+mj-lt"/>
                      <a:ea typeface="ＭＳ Ｐゴシック" pitchFamily="-106" charset="-128"/>
                      <a:cs typeface="ＭＳ Ｐゴシック" pitchFamily="-106" charset="-128"/>
                    </a:rPr>
                    <a:t>FTA Card</a:t>
                  </a:r>
                </a:p>
              </p:txBody>
            </p:sp>
          </p:grpSp>
          <p:sp>
            <p:nvSpPr>
              <p:cNvPr id="60445" name="AutoShape 39"/>
              <p:cNvSpPr>
                <a:spLocks/>
              </p:cNvSpPr>
              <p:nvPr/>
            </p:nvSpPr>
            <p:spPr bwMode="auto">
              <a:xfrm rot="16200000" flipH="1">
                <a:off x="5245101" y="4973638"/>
                <a:ext cx="571500" cy="225425"/>
              </a:xfrm>
              <a:prstGeom prst="rightArrow">
                <a:avLst>
                  <a:gd name="adj1" fmla="val 39398"/>
                  <a:gd name="adj2" fmla="val 136502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9pPr>
              </a:lstStyle>
              <a:p>
                <a:endParaRPr lang="x-none" altLang="x-none" sz="2100"/>
              </a:p>
            </p:txBody>
          </p:sp>
          <p:sp>
            <p:nvSpPr>
              <p:cNvPr id="60446" name="AutoShape 39"/>
              <p:cNvSpPr>
                <a:spLocks/>
              </p:cNvSpPr>
              <p:nvPr/>
            </p:nvSpPr>
            <p:spPr bwMode="auto">
              <a:xfrm rot="18795714" flipH="1">
                <a:off x="4644232" y="4906170"/>
                <a:ext cx="571500" cy="223837"/>
              </a:xfrm>
              <a:prstGeom prst="rightArrow">
                <a:avLst>
                  <a:gd name="adj1" fmla="val 39398"/>
                  <a:gd name="adj2" fmla="val 137471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9pPr>
              </a:lstStyle>
              <a:p>
                <a:endParaRPr lang="x-none" altLang="x-none" sz="2100"/>
              </a:p>
            </p:txBody>
          </p:sp>
          <p:grpSp>
            <p:nvGrpSpPr>
              <p:cNvPr id="60457" name="Group 5"/>
              <p:cNvGrpSpPr>
                <a:grpSpLocks/>
              </p:cNvGrpSpPr>
              <p:nvPr/>
            </p:nvGrpSpPr>
            <p:grpSpPr bwMode="auto">
              <a:xfrm>
                <a:off x="5046540" y="1282650"/>
                <a:ext cx="5088136" cy="1155349"/>
                <a:chOff x="4511675" y="1358899"/>
                <a:chExt cx="5724008" cy="1155303"/>
              </a:xfrm>
            </p:grpSpPr>
            <p:sp>
              <p:nvSpPr>
                <p:cNvPr id="53" name="Rectangle 38"/>
                <p:cNvSpPr>
                  <a:spLocks/>
                </p:cNvSpPr>
                <p:nvPr/>
              </p:nvSpPr>
              <p:spPr bwMode="auto">
                <a:xfrm>
                  <a:off x="7645048" y="2144388"/>
                  <a:ext cx="2590635" cy="3698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0" tIns="0" rIns="30479" bIns="0"/>
                <a:lstStyle/>
                <a:p>
                  <a:pPr marL="286941" indent="-257175" algn="ctr">
                    <a:defRPr/>
                  </a:pPr>
                  <a:r>
                    <a:rPr lang="en-US" sz="1200" b="1" dirty="0" err="1">
                      <a:solidFill>
                        <a:srgbClr val="000000"/>
                      </a:solidFill>
                      <a:latin typeface="+mj-lt"/>
                      <a:ea typeface="ＭＳ Ｐゴシック" charset="0"/>
                      <a:cs typeface="Arial"/>
                      <a:sym typeface="Arial Bold" charset="0"/>
                    </a:rPr>
                    <a:t>Papanicolaou</a:t>
                  </a:r>
                  <a:endParaRPr lang="en-US" sz="1200" b="1" dirty="0">
                    <a:latin typeface="+mj-lt"/>
                    <a:ea typeface="ＭＳ Ｐゴシック" charset="0"/>
                    <a:cs typeface="Arial"/>
                    <a:sym typeface="Arial Bold" charset="0"/>
                  </a:endParaRPr>
                </a:p>
              </p:txBody>
            </p:sp>
            <p:grpSp>
              <p:nvGrpSpPr>
                <p:cNvPr id="60460" name="Group 4"/>
                <p:cNvGrpSpPr>
                  <a:grpSpLocks/>
                </p:cNvGrpSpPr>
                <p:nvPr/>
              </p:nvGrpSpPr>
              <p:grpSpPr bwMode="auto">
                <a:xfrm>
                  <a:off x="4511675" y="1358899"/>
                  <a:ext cx="5500688" cy="1065543"/>
                  <a:chOff x="4511675" y="1201663"/>
                  <a:chExt cx="5500688" cy="1065543"/>
                </a:xfrm>
              </p:grpSpPr>
              <p:sp>
                <p:nvSpPr>
                  <p:cNvPr id="48" name="Rectangle 38"/>
                  <p:cNvSpPr>
                    <a:spLocks/>
                  </p:cNvSpPr>
                  <p:nvPr/>
                </p:nvSpPr>
                <p:spPr bwMode="auto">
                  <a:xfrm>
                    <a:off x="4527269" y="1990743"/>
                    <a:ext cx="2528211" cy="2764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0" tIns="0" rIns="30479" bIns="0"/>
                  <a:lstStyle/>
                  <a:p>
                    <a:pPr marL="286941" indent="-257175" algn="ctr">
                      <a:defRPr/>
                    </a:pPr>
                    <a:r>
                      <a:rPr lang="en-US" sz="1200" b="1" dirty="0" err="1">
                        <a:latin typeface="+mj-lt"/>
                        <a:ea typeface="ＭＳ Ｐゴシック" charset="0"/>
                        <a:cs typeface="Arial"/>
                        <a:sym typeface="Arial Bold" charset="0"/>
                      </a:rPr>
                      <a:t>Romanowsky</a:t>
                    </a:r>
                    <a:endParaRPr lang="en-US" sz="1200" b="1" dirty="0">
                      <a:latin typeface="+mj-lt"/>
                      <a:ea typeface="ＭＳ Ｐゴシック" charset="0"/>
                      <a:cs typeface="Arial"/>
                      <a:sym typeface="Arial Bold" charset="0"/>
                    </a:endParaRPr>
                  </a:p>
                </p:txBody>
              </p:sp>
              <p:grpSp>
                <p:nvGrpSpPr>
                  <p:cNvPr id="60463" name="Group 3"/>
                  <p:cNvGrpSpPr>
                    <a:grpSpLocks/>
                  </p:cNvGrpSpPr>
                  <p:nvPr/>
                </p:nvGrpSpPr>
                <p:grpSpPr bwMode="auto">
                  <a:xfrm>
                    <a:off x="4511675" y="1201663"/>
                    <a:ext cx="5500688" cy="774775"/>
                    <a:chOff x="4511675" y="1201663"/>
                    <a:chExt cx="5500688" cy="774775"/>
                  </a:xfrm>
                </p:grpSpPr>
                <p:grpSp>
                  <p:nvGrpSpPr>
                    <p:cNvPr id="60464" name="Group 166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511675" y="1201738"/>
                      <a:ext cx="2460625" cy="774700"/>
                      <a:chOff x="4937125" y="4399209"/>
                      <a:chExt cx="3739935" cy="1274554"/>
                    </a:xfrm>
                  </p:grpSpPr>
                  <p:grpSp>
                    <p:nvGrpSpPr>
                      <p:cNvPr id="60475" name="Group 7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937125" y="4399209"/>
                        <a:ext cx="3739935" cy="1274554"/>
                        <a:chOff x="3467100" y="1341438"/>
                        <a:chExt cx="2711450" cy="792162"/>
                      </a:xfrm>
                    </p:grpSpPr>
                    <p:sp>
                      <p:nvSpPr>
                        <p:cNvPr id="50" name="Rectangle 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67087" y="1340528"/>
                          <a:ext cx="2711404" cy="791178"/>
                        </a:xfrm>
                        <a:prstGeom prst="rect">
                          <a:avLst/>
                        </a:prstGeom>
                        <a:gradFill flip="none" rotWithShape="1">
                          <a:gsLst>
                            <a:gs pos="57000">
                              <a:schemeClr val="bg2">
                                <a:lumMod val="40000"/>
                                <a:lumOff val="60000"/>
                              </a:schemeClr>
                            </a:gs>
                            <a:gs pos="81000">
                              <a:srgbClr val="FFFFFF"/>
                            </a:gs>
                          </a:gsLst>
                          <a:path path="rect">
                            <a:fillToRect l="100000" t="100000"/>
                          </a:path>
                          <a:tileRect r="-100000" b="-100000"/>
                        </a:gradFill>
                        <a:ln w="9525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CA">
                            <a:latin typeface="Arial" pitchFamily="34" charset="0"/>
                            <a:sym typeface="Arial" charset="0"/>
                          </a:endParaRPr>
                        </a:p>
                      </p:txBody>
                    </p:sp>
                    <p:grpSp>
                      <p:nvGrpSpPr>
                        <p:cNvPr id="60478" name="Group 9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619500" y="1371586"/>
                          <a:ext cx="609600" cy="761939"/>
                          <a:chOff x="2552700" y="533400"/>
                          <a:chExt cx="685800" cy="914400"/>
                        </a:xfrm>
                      </p:grpSpPr>
                      <p:sp>
                        <p:nvSpPr>
                          <p:cNvPr id="60480" name="Rounded Rectangle 8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552700" y="533400"/>
                            <a:ext cx="685800" cy="914400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solidFill>
                            <a:srgbClr val="FFFFFF"/>
                          </a:solidFill>
                          <a:ln w="12700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>
                            <a:lvl1pPr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1pPr>
                            <a:lvl2pPr marL="742950" indent="-285750"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2pPr>
                            <a:lvl3pPr marL="1143000" indent="-228600"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3pPr>
                            <a:lvl4pPr marL="1600200" indent="-228600"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4pPr>
                            <a:lvl5pPr marL="2057400" indent="-228600"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9pPr>
                          </a:lstStyle>
                          <a:p>
                            <a:endParaRPr lang="x-none" altLang="x-none"/>
                          </a:p>
                        </p:txBody>
                      </p:sp>
                      <p:sp>
                        <p:nvSpPr>
                          <p:cNvPr id="60481" name="Rectangle 2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28900" y="609600"/>
                            <a:ext cx="567792" cy="717550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>
                            <a:lvl1pPr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1pPr>
                            <a:lvl2pPr marL="742950" indent="-285750"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2pPr>
                            <a:lvl3pPr marL="1143000" indent="-228600"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3pPr>
                            <a:lvl4pPr marL="1600200" indent="-228600"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4pPr>
                            <a:lvl5pPr marL="2057400" indent="-228600"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9pPr>
                          </a:lstStyle>
                          <a:p>
                            <a:endParaRPr lang="en-CA" altLang="x-none"/>
                          </a:p>
                        </p:txBody>
                      </p:sp>
                      <p:pic>
                        <p:nvPicPr>
                          <p:cNvPr id="60482" name="Picture 26" descr="code128bar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78894" y="666750"/>
                            <a:ext cx="110702" cy="574675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:ln>
                        </p:spPr>
                      </p:pic>
                      <p:sp>
                        <p:nvSpPr>
                          <p:cNvPr id="20546" name="Text Box 27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 rot="16200000">
                            <a:off x="2641021" y="886186"/>
                            <a:ext cx="647679" cy="312570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>
                            <a:spAutoFit/>
                          </a:bodyPr>
                          <a:lstStyle/>
                          <a:p>
                            <a:pPr>
                              <a:spcBef>
                                <a:spcPct val="50000"/>
                              </a:spcBef>
                              <a:defRPr/>
                            </a:pPr>
                            <a:r>
                              <a:rPr lang="en-CA" sz="225" dirty="0">
                                <a:cs typeface="Arial" pitchFamily="34" charset="0"/>
                              </a:rPr>
                              <a:t>Sample#12345/2011</a:t>
                            </a:r>
                          </a:p>
                          <a:p>
                            <a:pPr>
                              <a:spcBef>
                                <a:spcPct val="50000"/>
                              </a:spcBef>
                              <a:defRPr/>
                            </a:pPr>
                            <a:r>
                              <a:rPr lang="en-CA" sz="225" dirty="0" err="1">
                                <a:cs typeface="Arial" pitchFamily="34" charset="0"/>
                              </a:rPr>
                              <a:t>Zidler</a:t>
                            </a:r>
                            <a:r>
                              <a:rPr lang="en-CA" sz="225" dirty="0">
                                <a:cs typeface="Arial" pitchFamily="34" charset="0"/>
                              </a:rPr>
                              <a:t>, Harold</a:t>
                            </a:r>
                          </a:p>
                          <a:p>
                            <a:pPr>
                              <a:spcBef>
                                <a:spcPct val="50000"/>
                              </a:spcBef>
                              <a:defRPr/>
                            </a:pPr>
                            <a:r>
                              <a:rPr lang="en-CA" sz="225" dirty="0">
                                <a:cs typeface="Arial" pitchFamily="34" charset="0"/>
                              </a:rPr>
                              <a:t>MRN:123456/2011</a:t>
                            </a:r>
                            <a:endParaRPr lang="en-US" sz="225" dirty="0">
                              <a:cs typeface="Arial" pitchFamily="34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52" name="Rectangle 1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97000" y="1412120"/>
                          <a:ext cx="1293602" cy="574567"/>
                        </a:xfrm>
                        <a:prstGeom prst="rect">
                          <a:avLst/>
                        </a:prstGeom>
                        <a:gradFill flip="none" rotWithShape="1">
                          <a:gsLst>
                            <a:gs pos="41000">
                              <a:schemeClr val="bg2">
                                <a:lumMod val="40000"/>
                                <a:lumOff val="60000"/>
                              </a:schemeClr>
                            </a:gs>
                            <a:gs pos="100000">
                              <a:srgbClr val="FFFFFF"/>
                            </a:gs>
                          </a:gsLst>
                          <a:path path="rect">
                            <a:fillToRect l="100000" t="100000"/>
                          </a:path>
                          <a:tileRect r="-100000" b="-100000"/>
                        </a:gradFill>
                        <a:ln w="9525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CA">
                            <a:latin typeface="Times New Roman" pitchFamily="-109" charset="0"/>
                            <a:sym typeface="Arial" charset="0"/>
                          </a:endParaRPr>
                        </a:p>
                      </p:txBody>
                    </p:sp>
                  </p:grpSp>
                  <p:pic>
                    <p:nvPicPr>
                      <p:cNvPr id="60476" name="Picture 2" descr="slides  seminoma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lum bright="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3072" t="42941" r="55090" b="21465"/>
                      <a:stretch>
                        <a:fillRect/>
                      </a:stretch>
                    </p:blipFill>
                    <p:spPr bwMode="auto">
                      <a:xfrm rot="-5400000">
                        <a:off x="6637475" y="3998981"/>
                        <a:ext cx="954684" cy="20564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grpSp>
                  <p:nvGrpSpPr>
                    <p:cNvPr id="60465" name="Group 5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551738" y="1201663"/>
                      <a:ext cx="2460625" cy="774702"/>
                      <a:chOff x="6629400" y="4849658"/>
                      <a:chExt cx="3314700" cy="1042991"/>
                    </a:xfrm>
                  </p:grpSpPr>
                  <p:grpSp>
                    <p:nvGrpSpPr>
                      <p:cNvPr id="60466" name="Group 7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629400" y="4849658"/>
                        <a:ext cx="3314700" cy="1042991"/>
                        <a:chOff x="3467100" y="1378698"/>
                        <a:chExt cx="2711450" cy="792164"/>
                      </a:xfrm>
                    </p:grpSpPr>
                    <p:sp>
                      <p:nvSpPr>
                        <p:cNvPr id="40" name="Rectangle 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66739" y="1377864"/>
                          <a:ext cx="2711405" cy="791179"/>
                        </a:xfrm>
                        <a:prstGeom prst="rect">
                          <a:avLst/>
                        </a:prstGeom>
                        <a:gradFill flip="none" rotWithShape="1">
                          <a:gsLst>
                            <a:gs pos="57000">
                              <a:schemeClr val="bg2">
                                <a:lumMod val="40000"/>
                                <a:lumOff val="60000"/>
                              </a:schemeClr>
                            </a:gs>
                            <a:gs pos="81000">
                              <a:srgbClr val="FFFFFF"/>
                            </a:gs>
                          </a:gsLst>
                          <a:path path="rect">
                            <a:fillToRect l="100000" t="100000"/>
                          </a:path>
                          <a:tileRect r="-100000" b="-100000"/>
                        </a:gradFill>
                        <a:ln w="9525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CA">
                            <a:latin typeface="Arial" pitchFamily="34" charset="0"/>
                            <a:sym typeface="Arial" charset="0"/>
                          </a:endParaRPr>
                        </a:p>
                      </p:txBody>
                    </p:sp>
                    <p:grpSp>
                      <p:nvGrpSpPr>
                        <p:cNvPr id="60469" name="Group 9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619500" y="1408923"/>
                          <a:ext cx="609600" cy="761939"/>
                          <a:chOff x="2552700" y="578208"/>
                          <a:chExt cx="685800" cy="914400"/>
                        </a:xfrm>
                      </p:grpSpPr>
                      <p:sp>
                        <p:nvSpPr>
                          <p:cNvPr id="60471" name="Rounded Rectangle 8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552700" y="578208"/>
                            <a:ext cx="685800" cy="914400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solidFill>
                            <a:srgbClr val="FFFFFF"/>
                          </a:solidFill>
                          <a:ln w="12700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>
                            <a:lvl1pPr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1pPr>
                            <a:lvl2pPr marL="742950" indent="-285750"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2pPr>
                            <a:lvl3pPr marL="1143000" indent="-228600"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3pPr>
                            <a:lvl4pPr marL="1600200" indent="-228600"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4pPr>
                            <a:lvl5pPr marL="2057400" indent="-228600"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9pPr>
                          </a:lstStyle>
                          <a:p>
                            <a:endParaRPr lang="x-none" altLang="x-none"/>
                          </a:p>
                        </p:txBody>
                      </p:sp>
                      <p:sp>
                        <p:nvSpPr>
                          <p:cNvPr id="60472" name="Rectangle 2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28900" y="609600"/>
                            <a:ext cx="567792" cy="717550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>
                            <a:lvl1pPr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1pPr>
                            <a:lvl2pPr marL="742950" indent="-285750"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2pPr>
                            <a:lvl3pPr marL="1143000" indent="-228600"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3pPr>
                            <a:lvl4pPr marL="1600200" indent="-228600"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4pPr>
                            <a:lvl5pPr marL="2057400" indent="-228600"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Calibri" charset="0"/>
                                <a:ea typeface="MS PGothic" charset="-128"/>
                              </a:defRPr>
                            </a:lvl9pPr>
                          </a:lstStyle>
                          <a:p>
                            <a:endParaRPr lang="en-CA" altLang="x-none"/>
                          </a:p>
                        </p:txBody>
                      </p:sp>
                      <p:pic>
                        <p:nvPicPr>
                          <p:cNvPr id="60473" name="Picture 26" descr="code128bar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78894" y="666750"/>
                            <a:ext cx="110702" cy="574675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:ln>
                        </p:spPr>
                      </p:pic>
                      <p:sp>
                        <p:nvSpPr>
                          <p:cNvPr id="20536" name="Text Box 27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 rot="16200000">
                            <a:off x="2642732" y="947054"/>
                            <a:ext cx="569954" cy="265642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pPr>
                              <a:spcBef>
                                <a:spcPct val="50000"/>
                              </a:spcBef>
                              <a:defRPr/>
                            </a:pPr>
                            <a:r>
                              <a:rPr lang="en-CA" sz="225">
                                <a:cs typeface="Arial" pitchFamily="34" charset="0"/>
                              </a:rPr>
                              <a:t>Sample#12345/2011</a:t>
                            </a:r>
                          </a:p>
                          <a:p>
                            <a:pPr>
                              <a:spcBef>
                                <a:spcPct val="50000"/>
                              </a:spcBef>
                              <a:defRPr/>
                            </a:pPr>
                            <a:r>
                              <a:rPr lang="en-CA" sz="225" dirty="0" err="1">
                                <a:cs typeface="Arial" pitchFamily="34" charset="0"/>
                              </a:rPr>
                              <a:t>Zidler</a:t>
                            </a:r>
                            <a:r>
                              <a:rPr lang="en-CA" sz="225" dirty="0">
                                <a:cs typeface="Arial" pitchFamily="34" charset="0"/>
                              </a:rPr>
                              <a:t>, Harold</a:t>
                            </a:r>
                          </a:p>
                          <a:p>
                            <a:pPr>
                              <a:spcBef>
                                <a:spcPct val="50000"/>
                              </a:spcBef>
                              <a:defRPr/>
                            </a:pPr>
                            <a:r>
                              <a:rPr lang="en-CA" sz="225" dirty="0">
                                <a:cs typeface="Arial" pitchFamily="34" charset="0"/>
                              </a:rPr>
                              <a:t>MRN:123456/2011</a:t>
                            </a:r>
                            <a:endParaRPr lang="en-US" sz="225" dirty="0">
                              <a:cs typeface="Arial" pitchFamily="34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42" name="Rectangle 1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94742" y="1412743"/>
                          <a:ext cx="1295513" cy="574567"/>
                        </a:xfrm>
                        <a:prstGeom prst="rect">
                          <a:avLst/>
                        </a:prstGeom>
                        <a:gradFill flip="none" rotWithShape="1">
                          <a:gsLst>
                            <a:gs pos="41000">
                              <a:schemeClr val="bg2">
                                <a:lumMod val="40000"/>
                                <a:lumOff val="60000"/>
                              </a:schemeClr>
                            </a:gs>
                            <a:gs pos="100000">
                              <a:srgbClr val="FFFFFF"/>
                            </a:gs>
                          </a:gsLst>
                          <a:path path="rect">
                            <a:fillToRect l="100000" t="100000"/>
                          </a:path>
                          <a:tileRect r="-100000" b="-100000"/>
                        </a:gradFill>
                        <a:ln w="9525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CA">
                            <a:latin typeface="Times New Roman" pitchFamily="-109" charset="0"/>
                            <a:sym typeface="Arial" charset="0"/>
                          </a:endParaRPr>
                        </a:p>
                      </p:txBody>
                    </p:sp>
                  </p:grpSp>
                  <p:pic>
                    <p:nvPicPr>
                      <p:cNvPr id="60467" name="Picture 2" descr="slides  seminoma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628" t="38405" r="82964" b="43222"/>
                      <a:stretch>
                        <a:fillRect/>
                      </a:stretch>
                    </p:blipFill>
                    <p:spPr bwMode="auto">
                      <a:xfrm rot="5400000">
                        <a:off x="8295482" y="4598639"/>
                        <a:ext cx="782637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</p:grpSp>
          </p:grpSp>
          <p:sp>
            <p:nvSpPr>
              <p:cNvPr id="60448" name="Text Box 34"/>
              <p:cNvSpPr txBox="1">
                <a:spLocks noChangeArrowheads="1"/>
              </p:cNvSpPr>
              <p:nvPr/>
            </p:nvSpPr>
            <p:spPr bwMode="auto">
              <a:xfrm>
                <a:off x="3929064" y="6248401"/>
                <a:ext cx="3182937" cy="4509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9pPr>
              </a:lstStyle>
              <a:p>
                <a:pPr algn="ctr"/>
                <a:r>
                  <a:rPr lang="en-US" altLang="x-none" sz="1200" b="1" dirty="0"/>
                  <a:t>Microbiology</a:t>
                </a:r>
              </a:p>
              <a:p>
                <a:pPr algn="ctr"/>
                <a:r>
                  <a:rPr lang="en-US" altLang="x-none" sz="1200" b="1" dirty="0">
                    <a:solidFill>
                      <a:srgbClr val="000000"/>
                    </a:solidFill>
                  </a:rPr>
                  <a:t>PCR</a:t>
                </a:r>
              </a:p>
            </p:txBody>
          </p:sp>
          <p:grpSp>
            <p:nvGrpSpPr>
              <p:cNvPr id="60449" name="Group 145"/>
              <p:cNvGrpSpPr>
                <a:grpSpLocks/>
              </p:cNvGrpSpPr>
              <p:nvPr/>
            </p:nvGrpSpPr>
            <p:grpSpPr bwMode="auto">
              <a:xfrm>
                <a:off x="8077200" y="3352800"/>
                <a:ext cx="1752600" cy="609600"/>
                <a:chOff x="7505700" y="4267200"/>
                <a:chExt cx="2314575" cy="838200"/>
              </a:xfrm>
            </p:grpSpPr>
            <p:sp>
              <p:nvSpPr>
                <p:cNvPr id="112" name="Rectangle 24"/>
                <p:cNvSpPr>
                  <a:spLocks noChangeArrowheads="1"/>
                </p:cNvSpPr>
                <p:nvPr/>
              </p:nvSpPr>
              <p:spPr bwMode="auto">
                <a:xfrm>
                  <a:off x="7505322" y="4268298"/>
                  <a:ext cx="2314531" cy="836830"/>
                </a:xfrm>
                <a:prstGeom prst="rect">
                  <a:avLst/>
                </a:prstGeom>
                <a:gradFill flip="none" rotWithShape="1">
                  <a:gsLst>
                    <a:gs pos="9000">
                      <a:schemeClr val="bg2">
                        <a:lumMod val="60000"/>
                        <a:lumOff val="40000"/>
                      </a:schemeClr>
                    </a:gs>
                    <a:gs pos="81000">
                      <a:srgbClr val="FFFFFF"/>
                    </a:gs>
                  </a:gsLst>
                  <a:lin ang="0" scaled="1"/>
                  <a:tileRect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CA"/>
                </a:p>
              </p:txBody>
            </p:sp>
            <p:grpSp>
              <p:nvGrpSpPr>
                <p:cNvPr id="60452" name="Group 59"/>
                <p:cNvGrpSpPr>
                  <a:grpSpLocks/>
                </p:cNvGrpSpPr>
                <p:nvPr/>
              </p:nvGrpSpPr>
              <p:grpSpPr bwMode="auto">
                <a:xfrm>
                  <a:off x="7505700" y="4267200"/>
                  <a:ext cx="473075" cy="838200"/>
                  <a:chOff x="5219700" y="1600200"/>
                  <a:chExt cx="473691" cy="838200"/>
                </a:xfrm>
              </p:grpSpPr>
              <p:sp>
                <p:nvSpPr>
                  <p:cNvPr id="60455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5219700" y="1600200"/>
                    <a:ext cx="473691" cy="83820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MS PGothic" charset="-128"/>
                      </a:defRPr>
                    </a:lvl9pPr>
                  </a:lstStyle>
                  <a:p>
                    <a:endParaRPr lang="x-none" altLang="x-none"/>
                  </a:p>
                </p:txBody>
              </p:sp>
              <p:pic>
                <p:nvPicPr>
                  <p:cNvPr id="60456" name="Picture 26" descr="code128bar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75428" y="1664354"/>
                    <a:ext cx="92881" cy="60519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19" name="Picture 4" descr="Thin-Prep copy crop"/>
                <p:cNvPicPr>
                  <a:picLocks noChangeAspect="1" noChangeArrowheads="1"/>
                </p:cNvPicPr>
                <p:nvPr/>
              </p:nvPicPr>
              <p:blipFill>
                <a:blip r:embed="rId16" cstate="print"/>
                <a:srcRect l="15828" t="50402" r="12943" b="21036"/>
                <a:stretch>
                  <a:fillRect/>
                </a:stretch>
              </p:blipFill>
              <p:spPr bwMode="auto">
                <a:xfrm>
                  <a:off x="8536641" y="4419600"/>
                  <a:ext cx="493059" cy="465667"/>
                </a:xfrm>
                <a:prstGeom prst="rect">
                  <a:avLst/>
                </a:prstGeom>
                <a:gradFill flip="none" rotWithShape="1">
                  <a:gsLst>
                    <a:gs pos="23000">
                      <a:srgbClr val="FFFFFF">
                        <a:alpha val="22000"/>
                      </a:srgbClr>
                    </a:gs>
                    <a:gs pos="67000">
                      <a:schemeClr val="bg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5080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0454" name="Oval 94"/>
                <p:cNvSpPr>
                  <a:spLocks noChangeArrowheads="1"/>
                </p:cNvSpPr>
                <p:nvPr/>
              </p:nvSpPr>
              <p:spPr bwMode="auto">
                <a:xfrm>
                  <a:off x="8420100" y="4343400"/>
                  <a:ext cx="685800" cy="609600"/>
                </a:xfrm>
                <a:prstGeom prst="ellips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MS PGothic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MS PGothic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MS PGothic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MS PGothic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MS PGothic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MS PGothic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MS PGothic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MS PGothic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MS PGothic" charset="-128"/>
                    </a:defRPr>
                  </a:lvl9pPr>
                </a:lstStyle>
                <a:p>
                  <a:endParaRPr lang="x-none" altLang="x-none"/>
                </a:p>
              </p:txBody>
            </p:sp>
          </p:grpSp>
          <p:pic>
            <p:nvPicPr>
              <p:cNvPr id="60450" name="Imagem 123" descr="4cellpathology.jpg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1" y="3429001"/>
                <a:ext cx="1243013" cy="1243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0419" name="Picture 104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229226" y="1622426"/>
              <a:ext cx="180975" cy="18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0" name="Picture 106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997482" y="1599514"/>
              <a:ext cx="197390" cy="196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1" name="Picture 110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8147428" y="3363006"/>
              <a:ext cx="268315" cy="266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2" name="Picture 112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8379620" y="5123657"/>
              <a:ext cx="1809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0" name="Title 1"/>
          <p:cNvSpPr txBox="1">
            <a:spLocks/>
          </p:cNvSpPr>
          <p:nvPr/>
        </p:nvSpPr>
        <p:spPr>
          <a:xfrm>
            <a:off x="-34871" y="76368"/>
            <a:ext cx="11201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6000" b="1" dirty="0">
                <a:solidFill>
                  <a:srgbClr val="00B050"/>
                </a:solidFill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ROSE</a:t>
            </a:r>
          </a:p>
        </p:txBody>
      </p:sp>
    </p:spTree>
    <p:extLst>
      <p:ext uri="{BB962C8B-B14F-4D97-AF65-F5344CB8AC3E}">
        <p14:creationId xmlns:p14="http://schemas.microsoft.com/office/powerpoint/2010/main" val="1017341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B634B0B-2176-4E06-D47D-F4E5CC54C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378" b="149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96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96F360-5C3A-3A47-12FE-4DE001C22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31" r="-2" b="26340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37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8CE5FF-DA9B-7245-B15E-8D5347FE20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803" b="269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02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2C793A-2E76-806A-3DA5-552A33A33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717" r="-2" b="2799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57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12" name="Rectangle 1239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3907" name="Content Placeholder 3">
            <a:extLst>
              <a:ext uri="{FF2B5EF4-FFF2-40B4-BE49-F238E27FC236}">
                <a16:creationId xmlns:a16="http://schemas.microsoft.com/office/drawing/2014/main" id="{418799D1-DF9B-D804-3EC8-11A39BC5DA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4" b="1033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10515600" cy="4351338"/>
          </a:xfrm>
        </p:spPr>
        <p:txBody>
          <a:bodyPr/>
          <a:lstStyle/>
          <a:p>
            <a:r>
              <a:rPr lang="en-US" dirty="0" err="1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População</a:t>
            </a:r>
            <a:r>
              <a:rPr lang="en-US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 </a:t>
            </a:r>
            <a:r>
              <a:rPr lang="en-US" dirty="0" err="1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células</a:t>
            </a:r>
            <a:r>
              <a:rPr lang="en-US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 </a:t>
            </a:r>
            <a:r>
              <a:rPr lang="en-US" dirty="0" err="1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epitelioides</a:t>
            </a:r>
            <a:r>
              <a:rPr lang="en-US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 com </a:t>
            </a:r>
            <a:r>
              <a:rPr lang="en-US" dirty="0" err="1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moderada</a:t>
            </a:r>
            <a:r>
              <a:rPr lang="en-US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/intense </a:t>
            </a:r>
            <a:r>
              <a:rPr lang="en-US" dirty="0" err="1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atipia</a:t>
            </a:r>
            <a:r>
              <a:rPr lang="en-US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, pseudo </a:t>
            </a:r>
            <a:r>
              <a:rPr lang="en-US" dirty="0" err="1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inclusões</a:t>
            </a:r>
            <a:r>
              <a:rPr lang="en-US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. </a:t>
            </a:r>
          </a:p>
          <a:p>
            <a:endParaRPr lang="en-US" dirty="0">
              <a:latin typeface="Hiragino Kaku Gothic StdN W8" charset="-128"/>
              <a:ea typeface="Hiragino Kaku Gothic StdN W8" charset="-128"/>
              <a:cs typeface="Hiragino Kaku Gothic StdN W8" charset="-128"/>
            </a:endParaRPr>
          </a:p>
          <a:p>
            <a:pPr lvl="1"/>
            <a:r>
              <a:rPr lang="en-US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CPL ? </a:t>
            </a:r>
          </a:p>
          <a:p>
            <a:pPr lvl="1"/>
            <a:r>
              <a:rPr lang="en-US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DHGC ?</a:t>
            </a:r>
          </a:p>
          <a:p>
            <a:pPr lvl="1"/>
            <a:r>
              <a:rPr lang="en-US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Extra </a:t>
            </a:r>
            <a:r>
              <a:rPr lang="en-US" dirty="0" err="1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tiroidiano</a:t>
            </a:r>
            <a:r>
              <a:rPr lang="en-US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 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33580" y="76200"/>
            <a:ext cx="11201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6000" b="1" dirty="0">
                <a:solidFill>
                  <a:srgbClr val="00B050"/>
                </a:solidFill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ROSE</a:t>
            </a:r>
          </a:p>
        </p:txBody>
      </p:sp>
    </p:spTree>
    <p:extLst>
      <p:ext uri="{BB962C8B-B14F-4D97-AF65-F5344CB8AC3E}">
        <p14:creationId xmlns:p14="http://schemas.microsoft.com/office/powerpoint/2010/main" val="510444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1AE86-58EE-06BE-7026-058775012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14B5AA-D577-AA89-B915-BA2912F8B5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3906" y="0"/>
            <a:ext cx="797356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318990-1D58-7550-67F8-D9387A77E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3996"/>
            <a:ext cx="655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7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2B1695-9CA5-37A5-F430-9A0C9DBE6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175" b="170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8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lose-up of a microscope&#10;&#10;Description automatically generated">
            <a:extLst>
              <a:ext uri="{FF2B5EF4-FFF2-40B4-BE49-F238E27FC236}">
                <a16:creationId xmlns:a16="http://schemas.microsoft.com/office/drawing/2014/main" id="{E4060D8B-5058-4D36-4BEA-B52EDF4B0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566" r="-2" b="15365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134A42-7E97-250A-CA14-B6DECAA6EF27}"/>
              </a:ext>
            </a:extLst>
          </p:cNvPr>
          <p:cNvSpPr txBox="1"/>
          <p:nvPr/>
        </p:nvSpPr>
        <p:spPr>
          <a:xfrm>
            <a:off x="11049000" y="6324600"/>
            <a:ext cx="9144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HMB45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28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Mulher, 45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anos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. </a:t>
            </a:r>
          </a:p>
          <a:p>
            <a:endParaRPr lang="en-US" dirty="0">
              <a:latin typeface="Hiragino Kaku Gothic Std W8" charset="-128"/>
              <a:ea typeface="Hiragino Kaku Gothic Std W8" charset="-128"/>
              <a:cs typeface="Hiragino Kaku Gothic Std W8" charset="-128"/>
            </a:endParaRPr>
          </a:p>
          <a:p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Nódulo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hipoecoico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na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tiroide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,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único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, 1,2 cm de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diâmetro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(TIRADS-5)</a:t>
            </a:r>
          </a:p>
          <a:p>
            <a:endParaRPr lang="en-US" dirty="0">
              <a:latin typeface="Hiragino Kaku Gothic Std W8" charset="-128"/>
              <a:ea typeface="Hiragino Kaku Gothic Std W8" charset="-128"/>
              <a:cs typeface="Hiragino Kaku Gothic Std W8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33580" y="76200"/>
            <a:ext cx="11201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6000" b="1" dirty="0">
                <a:solidFill>
                  <a:srgbClr val="00B050"/>
                </a:solidFill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Caso </a:t>
            </a:r>
            <a:r>
              <a:rPr lang="en-US" sz="6000" b="1" dirty="0" err="1">
                <a:solidFill>
                  <a:srgbClr val="00B050"/>
                </a:solidFill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clínico</a:t>
            </a:r>
            <a:endParaRPr lang="en-US" sz="6000" b="1" dirty="0">
              <a:solidFill>
                <a:srgbClr val="00B050"/>
              </a:solidFill>
              <a:latin typeface="Hiragino Kaku Gothic Std W8" charset="-128"/>
              <a:ea typeface="Hiragino Kaku Gothic Std W8" charset="-128"/>
              <a:cs typeface="Hiragino Kaku Gothic Std W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8880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CE4BBB0-EE89-3429-FB44-F8F213CC9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373" r="-2" b="9910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645462-4853-3FDA-AA9D-697F4C104DFA}"/>
              </a:ext>
            </a:extLst>
          </p:cNvPr>
          <p:cNvSpPr txBox="1"/>
          <p:nvPr/>
        </p:nvSpPr>
        <p:spPr>
          <a:xfrm>
            <a:off x="11049000" y="6324600"/>
            <a:ext cx="9144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/>
              <a:t>S100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59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E440F89-098F-CCC0-6280-6C5F70C2D6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272" b="312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42BE73-FB1E-23B6-2BDC-5C2332FBD65F}"/>
              </a:ext>
            </a:extLst>
          </p:cNvPr>
          <p:cNvSpPr txBox="1"/>
          <p:nvPr/>
        </p:nvSpPr>
        <p:spPr>
          <a:xfrm>
            <a:off x="11277600" y="6400800"/>
            <a:ext cx="7620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MITF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564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86000"/>
            <a:ext cx="10515600" cy="1755775"/>
          </a:xfrm>
        </p:spPr>
        <p:txBody>
          <a:bodyPr>
            <a:normAutofit fontScale="85000"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Conclusão</a:t>
            </a:r>
            <a:r>
              <a:rPr lang="en-US" sz="2000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latin typeface="Hiragino Kaku Gothic StdN W8" charset="-128"/>
              <a:ea typeface="Hiragino Kaku Gothic StdN W8" charset="-128"/>
              <a:cs typeface="Hiragino Kaku Gothic StdN W8" charset="-128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 err="1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Positivo</a:t>
            </a:r>
            <a:r>
              <a:rPr lang="en-US" sz="2000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 para </a:t>
            </a:r>
            <a:r>
              <a:rPr lang="en-US" sz="2000" dirty="0" err="1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malignidade</a:t>
            </a:r>
            <a:r>
              <a:rPr lang="en-US" sz="2000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, </a:t>
            </a:r>
            <a:r>
              <a:rPr lang="en-US" sz="2000" dirty="0" err="1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compatível</a:t>
            </a:r>
            <a:r>
              <a:rPr lang="en-US" sz="2000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 com </a:t>
            </a:r>
            <a:r>
              <a:rPr lang="en-US" sz="2000" dirty="0" err="1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metástase</a:t>
            </a:r>
            <a:r>
              <a:rPr lang="en-US" sz="2000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 de melanoma </a:t>
            </a:r>
            <a:r>
              <a:rPr lang="en-US" sz="2000" dirty="0" err="1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em</a:t>
            </a:r>
            <a:r>
              <a:rPr lang="en-US" sz="2000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 </a:t>
            </a:r>
            <a:r>
              <a:rPr lang="en-US" sz="2000" dirty="0" err="1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tiroide</a:t>
            </a:r>
            <a:r>
              <a:rPr lang="en-US" sz="2000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. 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2000" dirty="0">
              <a:latin typeface="Hiragino Kaku Gothic StdN W8" charset="-128"/>
              <a:ea typeface="Hiragino Kaku Gothic StdN W8" charset="-128"/>
              <a:cs typeface="Hiragino Kaku Gothic StdN W8" charset="-128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 err="1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Paciente</a:t>
            </a:r>
            <a:r>
              <a:rPr lang="en-US" sz="2000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 </a:t>
            </a:r>
            <a:r>
              <a:rPr lang="en-US" sz="2000" dirty="0" err="1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entra</a:t>
            </a:r>
            <a:r>
              <a:rPr lang="en-US" sz="2000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 </a:t>
            </a:r>
            <a:r>
              <a:rPr lang="en-US" sz="2000" dirty="0" err="1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em</a:t>
            </a:r>
            <a:r>
              <a:rPr lang="en-US" sz="2000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 </a:t>
            </a:r>
            <a:r>
              <a:rPr lang="en-US" sz="2000" dirty="0" err="1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busca</a:t>
            </a:r>
            <a:r>
              <a:rPr lang="en-US" sz="2000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 </a:t>
            </a:r>
            <a:r>
              <a:rPr lang="en-US" sz="2000" dirty="0" err="1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ativa</a:t>
            </a:r>
            <a:r>
              <a:rPr lang="en-US" sz="2000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 de </a:t>
            </a:r>
            <a:r>
              <a:rPr lang="en-US" sz="2000" dirty="0" err="1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lesão</a:t>
            </a:r>
            <a:r>
              <a:rPr lang="en-US" sz="2000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 </a:t>
            </a:r>
            <a:r>
              <a:rPr lang="en-US" sz="2000" dirty="0" err="1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melanocítica</a:t>
            </a:r>
            <a:r>
              <a:rPr lang="en-US" sz="2000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, com </a:t>
            </a:r>
            <a:r>
              <a:rPr lang="en-US" sz="2000" dirty="0" err="1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descoberta</a:t>
            </a:r>
            <a:r>
              <a:rPr lang="en-US" sz="2000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 de </a:t>
            </a:r>
            <a:r>
              <a:rPr lang="en-US" sz="2000" dirty="0" err="1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lesão</a:t>
            </a:r>
            <a:r>
              <a:rPr lang="en-US" sz="2000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 </a:t>
            </a:r>
            <a:r>
              <a:rPr lang="en-US" sz="2000" dirty="0" err="1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em</a:t>
            </a:r>
            <a:r>
              <a:rPr lang="en-US" sz="2000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 mucosa nasal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000" dirty="0">
              <a:latin typeface="Hiragino Kaku Gothic StdN W8" charset="-128"/>
              <a:ea typeface="Hiragino Kaku Gothic StdN W8" charset="-128"/>
              <a:cs typeface="Hiragino Kaku Gothic StdN W8" charset="-128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sz="1600" dirty="0" err="1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Diagnóstico</a:t>
            </a:r>
            <a:r>
              <a:rPr lang="en-US" sz="1600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 </a:t>
            </a:r>
            <a:r>
              <a:rPr lang="en-US" sz="1600" dirty="0" err="1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histopatológico</a:t>
            </a:r>
            <a:r>
              <a:rPr lang="en-US" sz="1600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 final </a:t>
            </a:r>
            <a:r>
              <a:rPr lang="en-US" sz="1600" dirty="0" err="1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confirma</a:t>
            </a:r>
            <a:r>
              <a:rPr lang="en-US" sz="1600" dirty="0">
                <a:latin typeface="Hiragino Kaku Gothic StdN W8" charset="-128"/>
                <a:ea typeface="Hiragino Kaku Gothic StdN W8" charset="-128"/>
                <a:cs typeface="Hiragino Kaku Gothic StdN W8" charset="-128"/>
              </a:rPr>
              <a:t> melanoma</a:t>
            </a:r>
          </a:p>
        </p:txBody>
      </p:sp>
    </p:spTree>
    <p:extLst>
      <p:ext uri="{BB962C8B-B14F-4D97-AF65-F5344CB8AC3E}">
        <p14:creationId xmlns:p14="http://schemas.microsoft.com/office/powerpoint/2010/main" val="1802912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199EC4-F181-FF73-5CA2-BD83CED71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993" r="6304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D7CE3B-C5C9-CA35-1329-451AE15DCB5C}"/>
              </a:ext>
            </a:extLst>
          </p:cNvPr>
          <p:cNvSpPr txBox="1"/>
          <p:nvPr/>
        </p:nvSpPr>
        <p:spPr>
          <a:xfrm>
            <a:off x="7467600" y="6461498"/>
            <a:ext cx="487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Arch </a:t>
            </a:r>
            <a:r>
              <a:rPr lang="en-US" dirty="0" err="1"/>
              <a:t>Pathol</a:t>
            </a:r>
            <a:r>
              <a:rPr lang="en-US" dirty="0"/>
              <a:t> Lab Med 2019 Mar;143(3):394-399</a:t>
            </a:r>
          </a:p>
        </p:txBody>
      </p:sp>
    </p:spTree>
    <p:extLst>
      <p:ext uri="{BB962C8B-B14F-4D97-AF65-F5344CB8AC3E}">
        <p14:creationId xmlns:p14="http://schemas.microsoft.com/office/powerpoint/2010/main" val="398621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4C4EE-467E-CA6D-C644-5EC1F5037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1815D8-48D0-AE33-3CB1-67CF515D00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719" b="15553"/>
          <a:stretch/>
        </p:blipFill>
        <p:spPr>
          <a:xfrm>
            <a:off x="5638800" y="-31561"/>
            <a:ext cx="6553200" cy="4546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E914B1-4764-2829-9308-ADEA1EB2A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388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E1E3E6-E538-8D02-0332-AB26877A6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5029" y="3018393"/>
            <a:ext cx="6553200" cy="386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69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38BCB-D1EE-5E84-8A3D-9F32ECCF0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B6209-7738-5E45-9CF8-3994B39CA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5FFCC5-E75C-C129-8DF4-4B96E9280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716" y="0"/>
            <a:ext cx="9012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114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C37EA3-77DE-9F97-D742-1F75A6A9F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28600"/>
            <a:ext cx="6763694" cy="17337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3AA4D8-7C0B-086D-4ED1-337E54983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721" y="2133600"/>
            <a:ext cx="8196557" cy="3886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C8756A-E9C7-42E8-A118-B1217904D13D}"/>
              </a:ext>
            </a:extLst>
          </p:cNvPr>
          <p:cNvSpPr txBox="1"/>
          <p:nvPr/>
        </p:nvSpPr>
        <p:spPr>
          <a:xfrm>
            <a:off x="7543800" y="6444734"/>
            <a:ext cx="487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Arch </a:t>
            </a:r>
            <a:r>
              <a:rPr lang="en-US" dirty="0" err="1"/>
              <a:t>Pathol</a:t>
            </a:r>
            <a:r>
              <a:rPr lang="en-US" dirty="0"/>
              <a:t> Lab Med 2019 Mar;143(3):394-399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A61DD8-5EB7-D756-3A74-D43739876E12}"/>
              </a:ext>
            </a:extLst>
          </p:cNvPr>
          <p:cNvSpPr txBox="1"/>
          <p:nvPr/>
        </p:nvSpPr>
        <p:spPr>
          <a:xfrm>
            <a:off x="1249040" y="4454130"/>
            <a:ext cx="6096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4%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8935945-E533-6B31-CDF9-602B2DB71E4A}"/>
              </a:ext>
            </a:extLst>
          </p:cNvPr>
          <p:cNvSpPr/>
          <p:nvPr/>
        </p:nvSpPr>
        <p:spPr>
          <a:xfrm>
            <a:off x="1905000" y="4524496"/>
            <a:ext cx="364479" cy="228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713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320" y="1524000"/>
            <a:ext cx="10515600" cy="5181600"/>
          </a:xfrm>
        </p:spPr>
        <p:txBody>
          <a:bodyPr>
            <a:normAutofit/>
          </a:bodyPr>
          <a:lstStyle/>
          <a:p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ROSE é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essencial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para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termos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um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diagnóstico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completo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. </a:t>
            </a:r>
          </a:p>
          <a:p>
            <a:endParaRPr lang="en-US" dirty="0">
              <a:latin typeface="Hiragino Kaku Gothic Std W8" charset="-128"/>
              <a:ea typeface="Hiragino Kaku Gothic Std W8" charset="-128"/>
              <a:cs typeface="Hiragino Kaku Gothic Std W8" charset="-128"/>
            </a:endParaRPr>
          </a:p>
          <a:p>
            <a:pPr marL="0" indent="0">
              <a:buNone/>
            </a:pPr>
            <a:endParaRPr lang="en-US" dirty="0">
              <a:latin typeface="Hiragino Kaku Gothic Std W8" charset="-128"/>
              <a:ea typeface="Hiragino Kaku Gothic Std W8" charset="-128"/>
              <a:cs typeface="Hiragino Kaku Gothic Std W8" charset="-128"/>
            </a:endParaRPr>
          </a:p>
          <a:p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Pode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ser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feita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on-site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ou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remotamente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(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telepatologia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)</a:t>
            </a:r>
          </a:p>
          <a:p>
            <a:endParaRPr lang="en-US" dirty="0">
              <a:latin typeface="Hiragino Kaku Gothic Std W8" charset="-128"/>
              <a:ea typeface="Hiragino Kaku Gothic Std W8" charset="-128"/>
              <a:cs typeface="Hiragino Kaku Gothic Std W8" charset="-128"/>
            </a:endParaRPr>
          </a:p>
          <a:p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Normalmente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leva a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melhor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manejo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do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caso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con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atuação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direta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na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terapia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e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prognóstico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. </a:t>
            </a:r>
          </a:p>
          <a:p>
            <a:endParaRPr lang="en-US" dirty="0">
              <a:latin typeface="Hiragino Kaku Gothic Std W8" charset="-128"/>
              <a:ea typeface="Hiragino Kaku Gothic Std W8" charset="-128"/>
              <a:cs typeface="Hiragino Kaku Gothic Std W8" charset="-128"/>
            </a:endParaRP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MAIS COM MENOS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33580" y="76200"/>
            <a:ext cx="11201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6000" b="1" dirty="0" err="1">
                <a:solidFill>
                  <a:srgbClr val="00B050"/>
                </a:solidFill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Conclusões</a:t>
            </a:r>
            <a:endParaRPr lang="en-US" sz="6000" b="1" dirty="0">
              <a:solidFill>
                <a:srgbClr val="00B050"/>
              </a:solidFill>
              <a:latin typeface="Hiragino Kaku Gothic Std W8" charset="-128"/>
              <a:ea typeface="Hiragino Kaku Gothic Std W8" charset="-128"/>
              <a:cs typeface="Hiragino Kaku Gothic Std W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1806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5" descr="919px-Discman_D1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28800"/>
            <a:ext cx="3517900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6" descr="B000XA8766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4162"/>
            <a:ext cx="1582738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8" descr="BeatsPro_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620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5" name="TextBox 11"/>
          <p:cNvSpPr txBox="1">
            <a:spLocks noChangeArrowheads="1"/>
          </p:cNvSpPr>
          <p:nvPr/>
        </p:nvSpPr>
        <p:spPr bwMode="auto">
          <a:xfrm>
            <a:off x="3321050" y="6195359"/>
            <a:ext cx="99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 sz="2800" b="1" dirty="0">
                <a:solidFill>
                  <a:schemeClr val="accent6">
                    <a:lumMod val="75000"/>
                  </a:schemeClr>
                </a:solidFill>
              </a:rPr>
              <a:t>90’s</a:t>
            </a:r>
          </a:p>
        </p:txBody>
      </p:sp>
      <p:sp>
        <p:nvSpPr>
          <p:cNvPr id="99336" name="TextBox 12"/>
          <p:cNvSpPr txBox="1">
            <a:spLocks noChangeArrowheads="1"/>
          </p:cNvSpPr>
          <p:nvPr/>
        </p:nvSpPr>
        <p:spPr bwMode="auto">
          <a:xfrm>
            <a:off x="7816518" y="6196014"/>
            <a:ext cx="11953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 sz="2800" b="1" dirty="0">
                <a:solidFill>
                  <a:schemeClr val="accent6">
                    <a:lumMod val="75000"/>
                  </a:schemeClr>
                </a:solidFill>
              </a:rPr>
              <a:t>2020’s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90" b="96776" l="10000" r="90000"/>
                    </a14:imgEffect>
                  </a14:imgLayer>
                </a14:imgProps>
              </a:ext>
            </a:extLst>
          </a:blip>
          <a:srcRect l="32788" t="5555" r="31492" b="3704"/>
          <a:stretch/>
        </p:blipFill>
        <p:spPr>
          <a:xfrm>
            <a:off x="7816518" y="4191000"/>
            <a:ext cx="1022681" cy="19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78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64"/>
            <a:ext cx="12192000" cy="6858000"/>
          </a:xfrm>
          <a:prstGeom prst="rect">
            <a:avLst/>
          </a:prstGeom>
        </p:spPr>
      </p:pic>
      <p:sp>
        <p:nvSpPr>
          <p:cNvPr id="6" name="AutoShape 2" descr="mage result for brazil fla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mage result for brazil fla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0AB6FC-507A-8952-96AA-2BBB892F3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0" y="304800"/>
            <a:ext cx="2667000" cy="78025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dirty="0"/>
              <a:t>OBRIGADO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4B1FC5-947C-9803-16F0-11C106D26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400" y="508690"/>
            <a:ext cx="2145978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09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320" y="137160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Rapid ”on site”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assesment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</a:t>
            </a:r>
          </a:p>
          <a:p>
            <a:endParaRPr lang="en-US" dirty="0">
              <a:latin typeface="Hiragino Kaku Gothic Std W8" charset="-128"/>
              <a:ea typeface="Hiragino Kaku Gothic Std W8" charset="-128"/>
              <a:cs typeface="Hiragino Kaku Gothic Std W8" charset="-128"/>
            </a:endParaRPr>
          </a:p>
          <a:p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Benefício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para o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controle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adequado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pré-analítico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. </a:t>
            </a:r>
          </a:p>
          <a:p>
            <a:endParaRPr lang="en-US" dirty="0">
              <a:latin typeface="Hiragino Kaku Gothic Std W8" charset="-128"/>
              <a:ea typeface="Hiragino Kaku Gothic Std W8" charset="-128"/>
              <a:cs typeface="Hiragino Kaku Gothic Std W8" charset="-128"/>
            </a:endParaRPr>
          </a:p>
          <a:p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Manejo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apropriado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de material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oriundo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de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técnicas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minimamente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invasivas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. </a:t>
            </a:r>
          </a:p>
          <a:p>
            <a:endParaRPr lang="en-US" dirty="0">
              <a:latin typeface="Hiragino Kaku Gothic Std W8" charset="-128"/>
              <a:ea typeface="Hiragino Kaku Gothic Std W8" charset="-128"/>
              <a:cs typeface="Hiragino Kaku Gothic Std W8" charset="-128"/>
            </a:endParaRPr>
          </a:p>
          <a:p>
            <a:pPr lvl="1"/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Diagnósticos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detalhados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e com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maior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acurácia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. </a:t>
            </a:r>
          </a:p>
          <a:p>
            <a:pPr lvl="1"/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Material para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estudos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auxiliares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e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análise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molecular</a:t>
            </a:r>
          </a:p>
          <a:p>
            <a:pPr lvl="1"/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Mudança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da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citología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de ”screening” para </a:t>
            </a:r>
            <a:r>
              <a:rPr lang="en-US" dirty="0" err="1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diagnóstico</a:t>
            </a:r>
            <a:r>
              <a:rPr lang="en-US" dirty="0"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. 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33580" y="76200"/>
            <a:ext cx="11201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6000" b="1">
                <a:solidFill>
                  <a:srgbClr val="00B050"/>
                </a:solidFill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ROSE</a:t>
            </a:r>
            <a:endParaRPr lang="en-US" sz="6000" b="1" dirty="0">
              <a:solidFill>
                <a:srgbClr val="00B050"/>
              </a:solidFill>
              <a:latin typeface="Hiragino Kaku Gothic Std W8" charset="-128"/>
              <a:ea typeface="Hiragino Kaku Gothic Std W8" charset="-128"/>
              <a:cs typeface="Hiragino Kaku Gothic Std W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0795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88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75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5" y="0"/>
            <a:ext cx="9158288" cy="686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66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0"/>
            <a:ext cx="9158288" cy="686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24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6" t="25062" b="23827"/>
          <a:stretch/>
        </p:blipFill>
        <p:spPr>
          <a:xfrm>
            <a:off x="381000" y="0"/>
            <a:ext cx="11344275" cy="686627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714625" y="2814638"/>
            <a:ext cx="971550" cy="10001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7" t="48528" r="45223" b="48581"/>
          <a:stretch/>
        </p:blipFill>
        <p:spPr>
          <a:xfrm>
            <a:off x="6408317" y="2297280"/>
            <a:ext cx="4235872" cy="236044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1000" y="42239"/>
            <a:ext cx="11201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6000" b="1" dirty="0" err="1">
                <a:solidFill>
                  <a:srgbClr val="00B050"/>
                </a:solidFill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Macroscopia</a:t>
            </a:r>
            <a:r>
              <a:rPr lang="en-US" sz="6000" b="1" dirty="0">
                <a:solidFill>
                  <a:srgbClr val="00B050"/>
                </a:solidFill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en</a:t>
            </a:r>
            <a:r>
              <a:rPr lang="en-US" sz="6000" b="1" dirty="0">
                <a:solidFill>
                  <a:srgbClr val="00B050"/>
                </a:solidFill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citología</a:t>
            </a:r>
            <a:endParaRPr lang="en-US" sz="6000" b="1" dirty="0">
              <a:solidFill>
                <a:srgbClr val="00B050"/>
              </a:solidFill>
              <a:latin typeface="Hiragino Kaku Gothic Std W8" charset="-128"/>
              <a:ea typeface="Hiragino Kaku Gothic Std W8" charset="-128"/>
              <a:cs typeface="Hiragino Kaku Gothic Std W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9447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67000" y="1447800"/>
            <a:ext cx="6834614" cy="512595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2" t="27057" r="41728" b="16117"/>
          <a:stretch/>
        </p:blipFill>
        <p:spPr>
          <a:xfrm rot="5400000">
            <a:off x="4101949" y="610581"/>
            <a:ext cx="4012812" cy="68408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55224" y="1928040"/>
            <a:ext cx="5585152" cy="41888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1262" y="1719890"/>
            <a:ext cx="2466507" cy="43849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2" t="24672" r="11873" b="31214"/>
          <a:stretch/>
        </p:blipFill>
        <p:spPr>
          <a:xfrm rot="10800000">
            <a:off x="4758840" y="2560355"/>
            <a:ext cx="2777919" cy="320551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34871" y="76368"/>
            <a:ext cx="11201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6000" b="1" dirty="0" err="1">
                <a:solidFill>
                  <a:srgbClr val="00B050"/>
                </a:solidFill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Macroscopia</a:t>
            </a:r>
            <a:r>
              <a:rPr lang="en-US" sz="6000" b="1" dirty="0">
                <a:solidFill>
                  <a:srgbClr val="00B050"/>
                </a:solidFill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en</a:t>
            </a:r>
            <a:r>
              <a:rPr lang="en-US" sz="6000" b="1" dirty="0">
                <a:solidFill>
                  <a:srgbClr val="00B050"/>
                </a:solidFill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Hiragino Kaku Gothic Std W8" charset="-128"/>
                <a:ea typeface="Hiragino Kaku Gothic Std W8" charset="-128"/>
                <a:cs typeface="Hiragino Kaku Gothic Std W8" charset="-128"/>
              </a:rPr>
              <a:t>citología</a:t>
            </a:r>
            <a:endParaRPr lang="en-US" sz="6000" b="1" dirty="0">
              <a:solidFill>
                <a:srgbClr val="00B050"/>
              </a:solidFill>
              <a:latin typeface="Hiragino Kaku Gothic Std W8" charset="-128"/>
              <a:ea typeface="Hiragino Kaku Gothic Std W8" charset="-128"/>
              <a:cs typeface="Hiragino Kaku Gothic Std W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326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2110</TotalTime>
  <Words>327</Words>
  <Application>Microsoft Office PowerPoint</Application>
  <PresentationFormat>Widescreen</PresentationFormat>
  <Paragraphs>74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MS PGothic</vt:lpstr>
      <vt:lpstr>Arial</vt:lpstr>
      <vt:lpstr>Arial Bold</vt:lpstr>
      <vt:lpstr>Calibri</vt:lpstr>
      <vt:lpstr>Calibri Light</vt:lpstr>
      <vt:lpstr>Hiragino Kaku Gothic Std W8</vt:lpstr>
      <vt:lpstr>Hiragino Kaku Gothic StdN W8</vt:lpstr>
      <vt:lpstr>Times New Roman</vt:lpstr>
      <vt:lpstr>Custom Design</vt:lpstr>
      <vt:lpstr>2_Custom Design</vt:lpstr>
      <vt:lpstr>1_Custom Design</vt:lpstr>
      <vt:lpstr>3_Custom Design</vt:lpstr>
      <vt:lpstr>Office Theme</vt:lpstr>
      <vt:lpstr>“Nem tudo que brilha é ouro”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OBRIGADO </vt:lpstr>
    </vt:vector>
  </TitlesOfParts>
  <Company>SLACK Incorporated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jdalton</dc:creator>
  <cp:lastModifiedBy>Mauro Saieg</cp:lastModifiedBy>
  <cp:revision>120</cp:revision>
  <cp:lastPrinted>2018-09-21T19:39:56Z</cp:lastPrinted>
  <dcterms:created xsi:type="dcterms:W3CDTF">2012-09-14T16:34:13Z</dcterms:created>
  <dcterms:modified xsi:type="dcterms:W3CDTF">2024-05-20T04:23:39Z</dcterms:modified>
</cp:coreProperties>
</file>